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76" r:id="rId4"/>
    <p:sldId id="277" r:id="rId5"/>
    <p:sldId id="275" r:id="rId6"/>
    <p:sldId id="286" r:id="rId7"/>
    <p:sldId id="278" r:id="rId8"/>
    <p:sldId id="261" r:id="rId9"/>
    <p:sldId id="262" r:id="rId10"/>
    <p:sldId id="263" r:id="rId11"/>
    <p:sldId id="264" r:id="rId12"/>
    <p:sldId id="280" r:id="rId13"/>
    <p:sldId id="279" r:id="rId14"/>
    <p:sldId id="265" r:id="rId15"/>
    <p:sldId id="266" r:id="rId16"/>
    <p:sldId id="283" r:id="rId17"/>
    <p:sldId id="267" r:id="rId18"/>
    <p:sldId id="269" r:id="rId19"/>
    <p:sldId id="270" r:id="rId20"/>
    <p:sldId id="271" r:id="rId21"/>
    <p:sldId id="272" r:id="rId22"/>
    <p:sldId id="273" r:id="rId23"/>
    <p:sldId id="274" r:id="rId24"/>
    <p:sldId id="287" r:id="rId25"/>
    <p:sldId id="284" r:id="rId26"/>
    <p:sldId id="285" r:id="rId27"/>
    <p:sldId id="282" r:id="rId28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7457" autoAdjust="0"/>
  </p:normalViewPr>
  <p:slideViewPr>
    <p:cSldViewPr>
      <p:cViewPr varScale="1">
        <p:scale>
          <a:sx n="87" d="100"/>
          <a:sy n="87" d="100"/>
        </p:scale>
        <p:origin x="1512" y="90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779CD7-21C1-4EF8-814B-ECBD4EF6F0A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hu-HU"/>
        </a:p>
      </dgm:t>
    </dgm:pt>
    <dgm:pt modelId="{BDEC82A8-7EA6-426D-B2C3-90C7B67CF693}">
      <dgm:prSet phldrT="[Szöveg]" custT="1"/>
      <dgm:spPr/>
      <dgm:t>
        <a:bodyPr/>
        <a:lstStyle/>
        <a:p>
          <a:r>
            <a:rPr lang="hu-HU" sz="3200" b="1" u="sng" dirty="0" smtClean="0"/>
            <a:t>TOR</a:t>
          </a:r>
          <a:endParaRPr lang="hu-HU" sz="3400" b="1" u="sng" dirty="0"/>
        </a:p>
      </dgm:t>
    </dgm:pt>
    <dgm:pt modelId="{6D06377C-92FA-42E0-AB52-205F08029B2E}" type="parTrans" cxnId="{38FA10A4-40AB-4DCD-87AE-D2C8665D6AC9}">
      <dgm:prSet/>
      <dgm:spPr/>
      <dgm:t>
        <a:bodyPr/>
        <a:lstStyle/>
        <a:p>
          <a:endParaRPr lang="hu-HU"/>
        </a:p>
      </dgm:t>
    </dgm:pt>
    <dgm:pt modelId="{3E7D4FA2-931B-4BA2-B680-D7EE8EB10350}" type="sibTrans" cxnId="{38FA10A4-40AB-4DCD-87AE-D2C8665D6AC9}">
      <dgm:prSet/>
      <dgm:spPr/>
      <dgm:t>
        <a:bodyPr/>
        <a:lstStyle/>
        <a:p>
          <a:endParaRPr lang="hu-HU"/>
        </a:p>
      </dgm:t>
    </dgm:pt>
    <dgm:pt modelId="{EEA97AA0-AFC2-40FB-ABFE-D273104F7A73}">
      <dgm:prSet phldrT="[Szöveg]" custT="1"/>
      <dgm:spPr/>
      <dgm:t>
        <a:bodyPr/>
        <a:lstStyle/>
        <a:p>
          <a:pPr algn="ctr"/>
          <a:r>
            <a:rPr lang="hu-HU" sz="2800" b="1" u="sng" dirty="0" err="1" smtClean="0"/>
            <a:t>Set</a:t>
          </a:r>
          <a:r>
            <a:rPr lang="hu-HU" sz="2800" b="1" u="sng" dirty="0" smtClean="0"/>
            <a:t> </a:t>
          </a:r>
          <a:r>
            <a:rPr lang="hu-HU" sz="2800" b="1" u="sng" dirty="0" err="1" smtClean="0"/>
            <a:t>up</a:t>
          </a:r>
          <a:r>
            <a:rPr lang="hu-HU" sz="2800" b="1" u="sng" dirty="0" smtClean="0"/>
            <a:t> of </a:t>
          </a:r>
          <a:r>
            <a:rPr lang="hu-HU" sz="2800" b="1" u="sng" dirty="0" err="1" smtClean="0"/>
            <a:t>evaluation</a:t>
          </a:r>
          <a:r>
            <a:rPr lang="hu-HU" sz="2800" b="1" u="sng" dirty="0" smtClean="0"/>
            <a:t> Project </a:t>
          </a:r>
          <a:r>
            <a:rPr lang="hu-HU" sz="2800" b="1" u="sng" dirty="0" err="1" smtClean="0"/>
            <a:t>Steering</a:t>
          </a:r>
          <a:r>
            <a:rPr lang="hu-HU" sz="2800" b="1" u="sng" dirty="0" smtClean="0"/>
            <a:t> </a:t>
          </a:r>
          <a:r>
            <a:rPr lang="hu-HU" sz="2800" b="1" u="sng" dirty="0" err="1" smtClean="0"/>
            <a:t>Committees</a:t>
          </a:r>
          <a:endParaRPr lang="hu-HU" sz="2800" b="1" u="sng" dirty="0"/>
        </a:p>
      </dgm:t>
    </dgm:pt>
    <dgm:pt modelId="{D526EDF6-C46E-4BA8-BD84-F90E22AA48DE}" type="parTrans" cxnId="{447CE1B9-35AC-4F53-A65E-8219A4D3D95E}">
      <dgm:prSet/>
      <dgm:spPr/>
      <dgm:t>
        <a:bodyPr/>
        <a:lstStyle/>
        <a:p>
          <a:endParaRPr lang="hu-HU"/>
        </a:p>
      </dgm:t>
    </dgm:pt>
    <dgm:pt modelId="{05B40C5A-9A8F-49D8-A511-5EE85BACD5EB}" type="sibTrans" cxnId="{447CE1B9-35AC-4F53-A65E-8219A4D3D95E}">
      <dgm:prSet/>
      <dgm:spPr/>
      <dgm:t>
        <a:bodyPr/>
        <a:lstStyle/>
        <a:p>
          <a:endParaRPr lang="hu-HU"/>
        </a:p>
      </dgm:t>
    </dgm:pt>
    <dgm:pt modelId="{ED172E6F-9512-408B-AE70-B68B0AE6F553}">
      <dgm:prSet phldrT="[Szöveg]" custT="1"/>
      <dgm:spPr/>
      <dgm:t>
        <a:bodyPr/>
        <a:lstStyle/>
        <a:p>
          <a:pPr algn="ctr"/>
          <a:r>
            <a:rPr lang="hu-HU" sz="2800" b="1" u="sng" dirty="0" err="1" smtClean="0"/>
            <a:t>Consultations</a:t>
          </a:r>
          <a:r>
            <a:rPr lang="hu-HU" sz="2800" b="1" u="sng" dirty="0" smtClean="0"/>
            <a:t> at PSC </a:t>
          </a:r>
          <a:r>
            <a:rPr lang="hu-HU" sz="2800" b="1" u="sng" dirty="0" err="1" smtClean="0"/>
            <a:t>meetings</a:t>
          </a:r>
          <a:r>
            <a:rPr lang="hu-HU" sz="2800" b="1" u="sng" dirty="0" smtClean="0"/>
            <a:t> and </a:t>
          </a:r>
          <a:r>
            <a:rPr lang="hu-HU" sz="2800" b="1" u="sng" dirty="0" err="1" smtClean="0"/>
            <a:t>writing</a:t>
          </a:r>
          <a:r>
            <a:rPr lang="hu-HU" sz="2800" b="1" u="sng" dirty="0" smtClean="0"/>
            <a:t> </a:t>
          </a:r>
          <a:r>
            <a:rPr lang="hu-HU" sz="2000" dirty="0" err="1" smtClean="0"/>
            <a:t>on</a:t>
          </a:r>
          <a:r>
            <a:rPr lang="hu-HU" sz="2000" dirty="0" smtClean="0"/>
            <a:t> </a:t>
          </a:r>
          <a:r>
            <a:rPr lang="hu-HU" sz="2000" dirty="0" err="1" smtClean="0"/>
            <a:t>the</a:t>
          </a:r>
          <a:r>
            <a:rPr lang="hu-HU" sz="2000" dirty="0" smtClean="0"/>
            <a:t> </a:t>
          </a:r>
          <a:r>
            <a:rPr lang="hu-HU" sz="2000" dirty="0" err="1" smtClean="0"/>
            <a:t>content</a:t>
          </a:r>
          <a:r>
            <a:rPr lang="hu-HU" sz="2000" dirty="0" smtClean="0"/>
            <a:t> of </a:t>
          </a:r>
          <a:r>
            <a:rPr lang="hu-HU" sz="2000" dirty="0" err="1" smtClean="0"/>
            <a:t>the</a:t>
          </a:r>
          <a:r>
            <a:rPr lang="hu-HU" sz="2000" dirty="0" smtClean="0"/>
            <a:t> </a:t>
          </a:r>
          <a:r>
            <a:rPr lang="hu-HU" sz="2000" dirty="0" err="1" smtClean="0"/>
            <a:t>evaluation</a:t>
          </a:r>
          <a:r>
            <a:rPr lang="hu-HU" sz="2000" dirty="0" smtClean="0"/>
            <a:t> </a:t>
          </a:r>
          <a:r>
            <a:rPr lang="hu-HU" sz="2000" dirty="0" err="1" smtClean="0"/>
            <a:t>documents</a:t>
          </a:r>
          <a:r>
            <a:rPr lang="hu-HU" sz="2000" dirty="0" smtClean="0"/>
            <a:t> (</a:t>
          </a:r>
          <a:r>
            <a:rPr lang="hu-HU" sz="2000" b="1" dirty="0" smtClean="0"/>
            <a:t>TOR</a:t>
          </a:r>
          <a:r>
            <a:rPr lang="hu-HU" sz="2000" dirty="0" smtClean="0"/>
            <a:t>, </a:t>
          </a:r>
          <a:r>
            <a:rPr lang="hu-HU" sz="2000" b="1" dirty="0" err="1" smtClean="0"/>
            <a:t>Inception</a:t>
          </a:r>
          <a:r>
            <a:rPr lang="hu-HU" sz="2000" b="1" dirty="0" smtClean="0"/>
            <a:t> </a:t>
          </a:r>
          <a:r>
            <a:rPr lang="hu-HU" sz="2000" b="1" dirty="0" err="1" smtClean="0"/>
            <a:t>Report</a:t>
          </a:r>
          <a:r>
            <a:rPr lang="hu-HU" sz="2000" b="1" dirty="0" smtClean="0"/>
            <a:t>, </a:t>
          </a:r>
          <a:r>
            <a:rPr lang="hu-HU" sz="2000" b="1" dirty="0" err="1" smtClean="0"/>
            <a:t>draft</a:t>
          </a:r>
          <a:r>
            <a:rPr lang="hu-HU" sz="2000" b="1" dirty="0" smtClean="0"/>
            <a:t> and </a:t>
          </a:r>
          <a:r>
            <a:rPr lang="hu-HU" sz="2000" b="1" dirty="0" err="1" smtClean="0"/>
            <a:t>final</a:t>
          </a:r>
          <a:r>
            <a:rPr lang="hu-HU" sz="2000" b="1" dirty="0" smtClean="0"/>
            <a:t> Evaluation </a:t>
          </a:r>
          <a:r>
            <a:rPr lang="hu-HU" sz="2000" b="1" dirty="0" err="1" smtClean="0"/>
            <a:t>Report</a:t>
          </a:r>
          <a:endParaRPr lang="hu-HU" sz="2000" dirty="0" smtClean="0"/>
        </a:p>
      </dgm:t>
    </dgm:pt>
    <dgm:pt modelId="{415FD6BA-B6D9-4B14-9B9D-18E4DA2898DC}" type="parTrans" cxnId="{0D173A9A-1DE0-4CD7-96B0-831D7A0A2D27}">
      <dgm:prSet/>
      <dgm:spPr/>
      <dgm:t>
        <a:bodyPr/>
        <a:lstStyle/>
        <a:p>
          <a:endParaRPr lang="hu-HU"/>
        </a:p>
      </dgm:t>
    </dgm:pt>
    <dgm:pt modelId="{48FE305D-7A3B-4F68-A92E-B40DE97550ED}" type="sibTrans" cxnId="{0D173A9A-1DE0-4CD7-96B0-831D7A0A2D27}">
      <dgm:prSet/>
      <dgm:spPr/>
      <dgm:t>
        <a:bodyPr/>
        <a:lstStyle/>
        <a:p>
          <a:endParaRPr lang="hu-HU"/>
        </a:p>
      </dgm:t>
    </dgm:pt>
    <dgm:pt modelId="{1AF346E0-758F-4D13-B1B8-90BF41A3CBDE}">
      <dgm:prSet phldrT="[Szöveg]" custT="1"/>
      <dgm:spPr/>
      <dgm:t>
        <a:bodyPr/>
        <a:lstStyle/>
        <a:p>
          <a:pPr algn="ctr"/>
          <a:r>
            <a:rPr lang="hu-HU" sz="2800" b="1" u="sng" dirty="0" err="1" smtClean="0"/>
            <a:t>Dissemination</a:t>
          </a:r>
          <a:r>
            <a:rPr lang="hu-HU" sz="2800" b="1" u="sng" dirty="0" smtClean="0"/>
            <a:t> of </a:t>
          </a:r>
          <a:r>
            <a:rPr lang="hu-HU" sz="2800" b="1" u="sng" dirty="0" err="1" smtClean="0"/>
            <a:t>results</a:t>
          </a:r>
          <a:r>
            <a:rPr lang="hu-HU" sz="2800" b="1" u="sng" dirty="0" smtClean="0"/>
            <a:t> </a:t>
          </a:r>
          <a:r>
            <a:rPr lang="hu-HU" sz="2000" b="0" u="none" dirty="0" smtClean="0"/>
            <a:t>(</a:t>
          </a:r>
          <a:r>
            <a:rPr lang="hu-HU" sz="2000" b="0" u="none" dirty="0" err="1" smtClean="0"/>
            <a:t>workshops</a:t>
          </a:r>
          <a:r>
            <a:rPr lang="hu-HU" sz="2000" b="0" u="none" dirty="0" smtClean="0"/>
            <a:t>, </a:t>
          </a:r>
          <a:r>
            <a:rPr lang="hu-HU" sz="2000" b="0" u="none" dirty="0" err="1" smtClean="0"/>
            <a:t>conferences</a:t>
          </a:r>
          <a:r>
            <a:rPr lang="hu-HU" sz="2000" b="0" u="none" dirty="0" smtClean="0"/>
            <a:t>, </a:t>
          </a:r>
          <a:r>
            <a:rPr lang="hu-HU" sz="2000" b="0" u="none" dirty="0" err="1" smtClean="0"/>
            <a:t>evaluation</a:t>
          </a:r>
          <a:r>
            <a:rPr lang="hu-HU" sz="2000" b="0" u="none" dirty="0" smtClean="0"/>
            <a:t> </a:t>
          </a:r>
          <a:r>
            <a:rPr lang="hu-HU" sz="2000" b="0" u="none" dirty="0" err="1" smtClean="0"/>
            <a:t>yearbook</a:t>
          </a:r>
          <a:r>
            <a:rPr lang="hu-HU" sz="2000" b="0" u="none" dirty="0" smtClean="0"/>
            <a:t> etc.)</a:t>
          </a:r>
        </a:p>
      </dgm:t>
    </dgm:pt>
    <dgm:pt modelId="{223D19F6-E126-4857-B035-A65D7D14279A}" type="sibTrans" cxnId="{EB4F99C0-F3DD-40B4-9AB6-2CDE973E3D49}">
      <dgm:prSet/>
      <dgm:spPr/>
      <dgm:t>
        <a:bodyPr/>
        <a:lstStyle/>
        <a:p>
          <a:endParaRPr lang="hu-HU"/>
        </a:p>
      </dgm:t>
    </dgm:pt>
    <dgm:pt modelId="{D3EE5E2D-8CB2-446B-B66B-4344838859A6}" type="parTrans" cxnId="{EB4F99C0-F3DD-40B4-9AB6-2CDE973E3D49}">
      <dgm:prSet/>
      <dgm:spPr/>
      <dgm:t>
        <a:bodyPr/>
        <a:lstStyle/>
        <a:p>
          <a:endParaRPr lang="hu-HU"/>
        </a:p>
      </dgm:t>
    </dgm:pt>
    <dgm:pt modelId="{AC36E36E-23A3-4247-B52E-6C9A3F826069}" type="pres">
      <dgm:prSet presAssocID="{A4779CD7-21C1-4EF8-814B-ECBD4EF6F0AE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A74B818A-AF04-4C62-AA9D-0780D8D5F508}" type="pres">
      <dgm:prSet presAssocID="{A4779CD7-21C1-4EF8-814B-ECBD4EF6F0AE}" presName="arrow" presStyleLbl="bgShp" presStyleIdx="0" presStyleCnt="1" custScaleX="117646" custLinFactNeighborX="-4757" custLinFactNeighborY="1628"/>
      <dgm:spPr/>
      <dgm:t>
        <a:bodyPr/>
        <a:lstStyle/>
        <a:p>
          <a:endParaRPr lang="hu-HU"/>
        </a:p>
      </dgm:t>
    </dgm:pt>
    <dgm:pt modelId="{7EAB1EBA-ABBB-49F4-853A-6F445182C244}" type="pres">
      <dgm:prSet presAssocID="{A4779CD7-21C1-4EF8-814B-ECBD4EF6F0AE}" presName="arrowDiagram4" presStyleCnt="0"/>
      <dgm:spPr/>
    </dgm:pt>
    <dgm:pt modelId="{DAAD48C7-0C87-4607-8185-47854BECD2FD}" type="pres">
      <dgm:prSet presAssocID="{BDEC82A8-7EA6-426D-B2C3-90C7B67CF693}" presName="bullet4a" presStyleLbl="node1" presStyleIdx="0" presStyleCnt="4" custLinFactX="-200000" custLinFactNeighborX="-280049" custLinFactNeighborY="6220"/>
      <dgm:spPr/>
      <dgm:t>
        <a:bodyPr/>
        <a:lstStyle/>
        <a:p>
          <a:endParaRPr lang="hu-HU"/>
        </a:p>
      </dgm:t>
    </dgm:pt>
    <dgm:pt modelId="{E1CDE5E2-4A0F-45BC-BCA9-BDE2D097C1A4}" type="pres">
      <dgm:prSet presAssocID="{BDEC82A8-7EA6-426D-B2C3-90C7B67CF693}" presName="textBox4a" presStyleLbl="revTx" presStyleIdx="0" presStyleCnt="4" custScaleX="89383" custLinFactNeighborX="-59563" custLinFactNeighborY="338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63C9EE6A-2981-4B27-8AB9-B7AEBC963ED9}" type="pres">
      <dgm:prSet presAssocID="{EEA97AA0-AFC2-40FB-ABFE-D273104F7A73}" presName="bullet4b" presStyleLbl="node1" presStyleIdx="1" presStyleCnt="4" custScaleX="71224" custScaleY="68153" custLinFactX="-100000" custLinFactNeighborX="-183902" custLinFactNeighborY="35447"/>
      <dgm:spPr/>
    </dgm:pt>
    <dgm:pt modelId="{C7D932F1-A714-4BB5-83CE-92E29F9EE427}" type="pres">
      <dgm:prSet presAssocID="{EEA97AA0-AFC2-40FB-ABFE-D273104F7A73}" presName="textBox4b" presStyleLbl="revTx" presStyleIdx="1" presStyleCnt="4" custScaleX="149551" custLinFactX="-832" custLinFactY="-1817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65B86B5-5EBC-411E-A89C-DF5AD4308602}" type="pres">
      <dgm:prSet presAssocID="{ED172E6F-9512-408B-AE70-B68B0AE6F553}" presName="bullet4c" presStyleLbl="node1" presStyleIdx="2" presStyleCnt="4" custScaleX="141400" custScaleY="134798" custLinFactX="66507" custLinFactNeighborX="100000" custLinFactNeighborY="-37580"/>
      <dgm:spPr/>
    </dgm:pt>
    <dgm:pt modelId="{3866BCCF-C54B-44B3-88B3-4DBA2B9C14C6}" type="pres">
      <dgm:prSet presAssocID="{ED172E6F-9512-408B-AE70-B68B0AE6F553}" presName="textBox4c" presStyleLbl="revTx" presStyleIdx="2" presStyleCnt="4" custScaleX="181486" custScaleY="53270" custLinFactNeighborX="-7740" custLinFactNeighborY="-11433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70D1E6AE-ED98-4AFF-9FC4-1A72B94F1983}" type="pres">
      <dgm:prSet presAssocID="{1AF346E0-758F-4D13-B1B8-90BF41A3CBDE}" presName="bullet4d" presStyleLbl="node1" presStyleIdx="3" presStyleCnt="4" custScaleX="63078" custScaleY="61813" custLinFactX="87581" custLinFactNeighborX="100000" custLinFactNeighborY="-3294"/>
      <dgm:spPr/>
    </dgm:pt>
    <dgm:pt modelId="{D9ECAAE1-5628-445D-8FEC-D2BEF51CB114}" type="pres">
      <dgm:prSet presAssocID="{1AF346E0-758F-4D13-B1B8-90BF41A3CBDE}" presName="textBox4d" presStyleLbl="revTx" presStyleIdx="3" presStyleCnt="4" custScaleX="286899" custScaleY="45403" custLinFactNeighborX="13022" custLinFactNeighborY="-60267">
        <dgm:presLayoutVars>
          <dgm:bulletEnabled val="1"/>
        </dgm:presLayoutVars>
      </dgm:prSet>
      <dgm:spPr/>
      <dgm:t>
        <a:bodyPr/>
        <a:lstStyle/>
        <a:p>
          <a:endParaRPr lang="hu-HU"/>
        </a:p>
      </dgm:t>
    </dgm:pt>
  </dgm:ptLst>
  <dgm:cxnLst>
    <dgm:cxn modelId="{38FA10A4-40AB-4DCD-87AE-D2C8665D6AC9}" srcId="{A4779CD7-21C1-4EF8-814B-ECBD4EF6F0AE}" destId="{BDEC82A8-7EA6-426D-B2C3-90C7B67CF693}" srcOrd="0" destOrd="0" parTransId="{6D06377C-92FA-42E0-AB52-205F08029B2E}" sibTransId="{3E7D4FA2-931B-4BA2-B680-D7EE8EB10350}"/>
    <dgm:cxn modelId="{0D173A9A-1DE0-4CD7-96B0-831D7A0A2D27}" srcId="{A4779CD7-21C1-4EF8-814B-ECBD4EF6F0AE}" destId="{ED172E6F-9512-408B-AE70-B68B0AE6F553}" srcOrd="2" destOrd="0" parTransId="{415FD6BA-B6D9-4B14-9B9D-18E4DA2898DC}" sibTransId="{48FE305D-7A3B-4F68-A92E-B40DE97550ED}"/>
    <dgm:cxn modelId="{D3F49DB9-1500-4F7A-A831-E55D30BA1A81}" type="presOf" srcId="{1AF346E0-758F-4D13-B1B8-90BF41A3CBDE}" destId="{D9ECAAE1-5628-445D-8FEC-D2BEF51CB114}" srcOrd="0" destOrd="0" presId="urn:microsoft.com/office/officeart/2005/8/layout/arrow2"/>
    <dgm:cxn modelId="{B0699E2D-2B63-4798-8F29-F156027FEAD0}" type="presOf" srcId="{ED172E6F-9512-408B-AE70-B68B0AE6F553}" destId="{3866BCCF-C54B-44B3-88B3-4DBA2B9C14C6}" srcOrd="0" destOrd="0" presId="urn:microsoft.com/office/officeart/2005/8/layout/arrow2"/>
    <dgm:cxn modelId="{9BE87B6A-A307-4185-B785-B9B4DA662CA9}" type="presOf" srcId="{A4779CD7-21C1-4EF8-814B-ECBD4EF6F0AE}" destId="{AC36E36E-23A3-4247-B52E-6C9A3F826069}" srcOrd="0" destOrd="0" presId="urn:microsoft.com/office/officeart/2005/8/layout/arrow2"/>
    <dgm:cxn modelId="{447CE1B9-35AC-4F53-A65E-8219A4D3D95E}" srcId="{A4779CD7-21C1-4EF8-814B-ECBD4EF6F0AE}" destId="{EEA97AA0-AFC2-40FB-ABFE-D273104F7A73}" srcOrd="1" destOrd="0" parTransId="{D526EDF6-C46E-4BA8-BD84-F90E22AA48DE}" sibTransId="{05B40C5A-9A8F-49D8-A511-5EE85BACD5EB}"/>
    <dgm:cxn modelId="{EB4F99C0-F3DD-40B4-9AB6-2CDE973E3D49}" srcId="{A4779CD7-21C1-4EF8-814B-ECBD4EF6F0AE}" destId="{1AF346E0-758F-4D13-B1B8-90BF41A3CBDE}" srcOrd="3" destOrd="0" parTransId="{D3EE5E2D-8CB2-446B-B66B-4344838859A6}" sibTransId="{223D19F6-E126-4857-B035-A65D7D14279A}"/>
    <dgm:cxn modelId="{9022FFFF-67B4-403B-AA0E-FBE95EDAE7CA}" type="presOf" srcId="{BDEC82A8-7EA6-426D-B2C3-90C7B67CF693}" destId="{E1CDE5E2-4A0F-45BC-BCA9-BDE2D097C1A4}" srcOrd="0" destOrd="0" presId="urn:microsoft.com/office/officeart/2005/8/layout/arrow2"/>
    <dgm:cxn modelId="{B208FA25-9403-4E49-87B6-B51191933C14}" type="presOf" srcId="{EEA97AA0-AFC2-40FB-ABFE-D273104F7A73}" destId="{C7D932F1-A714-4BB5-83CE-92E29F9EE427}" srcOrd="0" destOrd="0" presId="urn:microsoft.com/office/officeart/2005/8/layout/arrow2"/>
    <dgm:cxn modelId="{553B1431-A019-482B-83F9-7F0ABD7278F5}" type="presParOf" srcId="{AC36E36E-23A3-4247-B52E-6C9A3F826069}" destId="{A74B818A-AF04-4C62-AA9D-0780D8D5F508}" srcOrd="0" destOrd="0" presId="urn:microsoft.com/office/officeart/2005/8/layout/arrow2"/>
    <dgm:cxn modelId="{3890A410-C004-4434-8955-FD2DBFCDAF31}" type="presParOf" srcId="{AC36E36E-23A3-4247-B52E-6C9A3F826069}" destId="{7EAB1EBA-ABBB-49F4-853A-6F445182C244}" srcOrd="1" destOrd="0" presId="urn:microsoft.com/office/officeart/2005/8/layout/arrow2"/>
    <dgm:cxn modelId="{E2D5B017-C0DA-4B17-A7A8-8104422E35C9}" type="presParOf" srcId="{7EAB1EBA-ABBB-49F4-853A-6F445182C244}" destId="{DAAD48C7-0C87-4607-8185-47854BECD2FD}" srcOrd="0" destOrd="0" presId="urn:microsoft.com/office/officeart/2005/8/layout/arrow2"/>
    <dgm:cxn modelId="{734B88F3-1093-4F33-84D2-AD7BE920DF16}" type="presParOf" srcId="{7EAB1EBA-ABBB-49F4-853A-6F445182C244}" destId="{E1CDE5E2-4A0F-45BC-BCA9-BDE2D097C1A4}" srcOrd="1" destOrd="0" presId="urn:microsoft.com/office/officeart/2005/8/layout/arrow2"/>
    <dgm:cxn modelId="{1B91F69E-40B0-414A-92E4-ED8025EE543A}" type="presParOf" srcId="{7EAB1EBA-ABBB-49F4-853A-6F445182C244}" destId="{63C9EE6A-2981-4B27-8AB9-B7AEBC963ED9}" srcOrd="2" destOrd="0" presId="urn:microsoft.com/office/officeart/2005/8/layout/arrow2"/>
    <dgm:cxn modelId="{B0C15D26-6A47-4A68-920D-0717C0B500EC}" type="presParOf" srcId="{7EAB1EBA-ABBB-49F4-853A-6F445182C244}" destId="{C7D932F1-A714-4BB5-83CE-92E29F9EE427}" srcOrd="3" destOrd="0" presId="urn:microsoft.com/office/officeart/2005/8/layout/arrow2"/>
    <dgm:cxn modelId="{E973ECEC-F2F7-4048-8C46-C10A925422E0}" type="presParOf" srcId="{7EAB1EBA-ABBB-49F4-853A-6F445182C244}" destId="{565B86B5-5EBC-411E-A89C-DF5AD4308602}" srcOrd="4" destOrd="0" presId="urn:microsoft.com/office/officeart/2005/8/layout/arrow2"/>
    <dgm:cxn modelId="{E79722D6-C192-49EE-B706-6C219AA33C20}" type="presParOf" srcId="{7EAB1EBA-ABBB-49F4-853A-6F445182C244}" destId="{3866BCCF-C54B-44B3-88B3-4DBA2B9C14C6}" srcOrd="5" destOrd="0" presId="urn:microsoft.com/office/officeart/2005/8/layout/arrow2"/>
    <dgm:cxn modelId="{E53092E6-3DE6-4AD3-97F4-5266E8C2437D}" type="presParOf" srcId="{7EAB1EBA-ABBB-49F4-853A-6F445182C244}" destId="{70D1E6AE-ED98-4AFF-9FC4-1A72B94F1983}" srcOrd="6" destOrd="0" presId="urn:microsoft.com/office/officeart/2005/8/layout/arrow2"/>
    <dgm:cxn modelId="{CA294319-A12B-4C1D-8C01-D30FB5D70B3C}" type="presParOf" srcId="{7EAB1EBA-ABBB-49F4-853A-6F445182C244}" destId="{D9ECAAE1-5628-445D-8FEC-D2BEF51CB114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4B818A-AF04-4C62-AA9D-0780D8D5F508}">
      <dsp:nvSpPr>
        <dsp:cNvPr id="0" name=""/>
        <dsp:cNvSpPr/>
      </dsp:nvSpPr>
      <dsp:spPr>
        <a:xfrm>
          <a:off x="593625" y="0"/>
          <a:ext cx="8722581" cy="463391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AD48C7-0C87-4607-8185-47854BECD2FD}">
      <dsp:nvSpPr>
        <dsp:cNvPr id="0" name=""/>
        <dsp:cNvSpPr/>
      </dsp:nvSpPr>
      <dsp:spPr>
        <a:xfrm>
          <a:off x="1512168" y="3456384"/>
          <a:ext cx="170527" cy="1705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CDE5E2-4A0F-45BC-BCA9-BDE2D097C1A4}">
      <dsp:nvSpPr>
        <dsp:cNvPr id="0" name=""/>
        <dsp:cNvSpPr/>
      </dsp:nvSpPr>
      <dsp:spPr>
        <a:xfrm>
          <a:off x="1728191" y="3531041"/>
          <a:ext cx="1133232" cy="11028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359" tIns="0" rIns="0" bIns="0" numCol="1" spcCol="1270" anchor="t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u="sng" kern="1200" dirty="0" smtClean="0"/>
            <a:t>TOR</a:t>
          </a:r>
          <a:endParaRPr lang="hu-HU" sz="3400" b="1" u="sng" kern="1200" dirty="0"/>
        </a:p>
      </dsp:txBody>
      <dsp:txXfrm>
        <a:off x="1728191" y="3531041"/>
        <a:ext cx="1133232" cy="1102871"/>
      </dsp:txXfrm>
    </dsp:sp>
    <dsp:sp modelId="{63C9EE6A-2981-4B27-8AB9-B7AEBC963ED9}">
      <dsp:nvSpPr>
        <dsp:cNvPr id="0" name=""/>
        <dsp:cNvSpPr/>
      </dsp:nvSpPr>
      <dsp:spPr>
        <a:xfrm>
          <a:off x="2736305" y="2520279"/>
          <a:ext cx="211229" cy="202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D932F1-A714-4BB5-83CE-92E29F9EE427}">
      <dsp:nvSpPr>
        <dsp:cNvPr id="0" name=""/>
        <dsp:cNvSpPr/>
      </dsp:nvSpPr>
      <dsp:spPr>
        <a:xfrm>
          <a:off x="1728187" y="360037"/>
          <a:ext cx="2328501" cy="2117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7147" tIns="0" rIns="0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u="sng" kern="1200" dirty="0" err="1" smtClean="0"/>
            <a:t>Set</a:t>
          </a:r>
          <a:r>
            <a:rPr lang="hu-HU" sz="2800" b="1" u="sng" kern="1200" dirty="0" smtClean="0"/>
            <a:t> </a:t>
          </a:r>
          <a:r>
            <a:rPr lang="hu-HU" sz="2800" b="1" u="sng" kern="1200" dirty="0" err="1" smtClean="0"/>
            <a:t>up</a:t>
          </a:r>
          <a:r>
            <a:rPr lang="hu-HU" sz="2800" b="1" u="sng" kern="1200" dirty="0" smtClean="0"/>
            <a:t> of </a:t>
          </a:r>
          <a:r>
            <a:rPr lang="hu-HU" sz="2800" b="1" u="sng" kern="1200" dirty="0" err="1" smtClean="0"/>
            <a:t>evaluation</a:t>
          </a:r>
          <a:r>
            <a:rPr lang="hu-HU" sz="2800" b="1" u="sng" kern="1200" dirty="0" smtClean="0"/>
            <a:t> Project </a:t>
          </a:r>
          <a:r>
            <a:rPr lang="hu-HU" sz="2800" b="1" u="sng" kern="1200" dirty="0" err="1" smtClean="0"/>
            <a:t>Steering</a:t>
          </a:r>
          <a:r>
            <a:rPr lang="hu-HU" sz="2800" b="1" u="sng" kern="1200" dirty="0" smtClean="0"/>
            <a:t> </a:t>
          </a:r>
          <a:r>
            <a:rPr lang="hu-HU" sz="2800" b="1" u="sng" kern="1200" dirty="0" err="1" smtClean="0"/>
            <a:t>Committees</a:t>
          </a:r>
          <a:endParaRPr lang="hu-HU" sz="2800" b="1" u="sng" kern="1200" dirty="0"/>
        </a:p>
      </dsp:txBody>
      <dsp:txXfrm>
        <a:off x="1728187" y="360037"/>
        <a:ext cx="2328501" cy="2117698"/>
      </dsp:txXfrm>
    </dsp:sp>
    <dsp:sp modelId="{565B86B5-5EBC-411E-A89C-DF5AD4308602}">
      <dsp:nvSpPr>
        <dsp:cNvPr id="0" name=""/>
        <dsp:cNvSpPr/>
      </dsp:nvSpPr>
      <dsp:spPr>
        <a:xfrm>
          <a:off x="5647020" y="1357633"/>
          <a:ext cx="555639" cy="5296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66BCCF-C54B-44B3-88B3-4DBA2B9C14C6}">
      <dsp:nvSpPr>
        <dsp:cNvPr id="0" name=""/>
        <dsp:cNvSpPr/>
      </dsp:nvSpPr>
      <dsp:spPr>
        <a:xfrm>
          <a:off x="4515663" y="2111858"/>
          <a:ext cx="2825727" cy="1525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219" tIns="0" rIns="0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u="sng" kern="1200" dirty="0" err="1" smtClean="0"/>
            <a:t>Consultations</a:t>
          </a:r>
          <a:r>
            <a:rPr lang="hu-HU" sz="2800" b="1" u="sng" kern="1200" dirty="0" smtClean="0"/>
            <a:t> at PSC </a:t>
          </a:r>
          <a:r>
            <a:rPr lang="hu-HU" sz="2800" b="1" u="sng" kern="1200" dirty="0" err="1" smtClean="0"/>
            <a:t>meetings</a:t>
          </a:r>
          <a:r>
            <a:rPr lang="hu-HU" sz="2800" b="1" u="sng" kern="1200" dirty="0" smtClean="0"/>
            <a:t> and </a:t>
          </a:r>
          <a:r>
            <a:rPr lang="hu-HU" sz="2800" b="1" u="sng" kern="1200" dirty="0" err="1" smtClean="0"/>
            <a:t>writing</a:t>
          </a:r>
          <a:r>
            <a:rPr lang="hu-HU" sz="2800" b="1" u="sng" kern="1200" dirty="0" smtClean="0"/>
            <a:t> </a:t>
          </a:r>
          <a:r>
            <a:rPr lang="hu-HU" sz="2000" kern="1200" dirty="0" err="1" smtClean="0"/>
            <a:t>on</a:t>
          </a:r>
          <a:r>
            <a:rPr lang="hu-HU" sz="2000" kern="1200" dirty="0" smtClean="0"/>
            <a:t> </a:t>
          </a:r>
          <a:r>
            <a:rPr lang="hu-HU" sz="2000" kern="1200" dirty="0" err="1" smtClean="0"/>
            <a:t>the</a:t>
          </a:r>
          <a:r>
            <a:rPr lang="hu-HU" sz="2000" kern="1200" dirty="0" smtClean="0"/>
            <a:t> </a:t>
          </a:r>
          <a:r>
            <a:rPr lang="hu-HU" sz="2000" kern="1200" dirty="0" err="1" smtClean="0"/>
            <a:t>content</a:t>
          </a:r>
          <a:r>
            <a:rPr lang="hu-HU" sz="2000" kern="1200" dirty="0" smtClean="0"/>
            <a:t> of </a:t>
          </a:r>
          <a:r>
            <a:rPr lang="hu-HU" sz="2000" kern="1200" dirty="0" err="1" smtClean="0"/>
            <a:t>the</a:t>
          </a:r>
          <a:r>
            <a:rPr lang="hu-HU" sz="2000" kern="1200" dirty="0" smtClean="0"/>
            <a:t> </a:t>
          </a:r>
          <a:r>
            <a:rPr lang="hu-HU" sz="2000" kern="1200" dirty="0" err="1" smtClean="0"/>
            <a:t>evaluation</a:t>
          </a:r>
          <a:r>
            <a:rPr lang="hu-HU" sz="2000" kern="1200" dirty="0" smtClean="0"/>
            <a:t> </a:t>
          </a:r>
          <a:r>
            <a:rPr lang="hu-HU" sz="2000" kern="1200" dirty="0" err="1" smtClean="0"/>
            <a:t>documents</a:t>
          </a:r>
          <a:r>
            <a:rPr lang="hu-HU" sz="2000" kern="1200" dirty="0" smtClean="0"/>
            <a:t> (</a:t>
          </a:r>
          <a:r>
            <a:rPr lang="hu-HU" sz="2000" b="1" kern="1200" dirty="0" smtClean="0"/>
            <a:t>TOR</a:t>
          </a:r>
          <a:r>
            <a:rPr lang="hu-HU" sz="2000" kern="1200" dirty="0" smtClean="0"/>
            <a:t>, </a:t>
          </a:r>
          <a:r>
            <a:rPr lang="hu-HU" sz="2000" b="1" kern="1200" dirty="0" err="1" smtClean="0"/>
            <a:t>Inception</a:t>
          </a:r>
          <a:r>
            <a:rPr lang="hu-HU" sz="2000" b="1" kern="1200" dirty="0" smtClean="0"/>
            <a:t> </a:t>
          </a:r>
          <a:r>
            <a:rPr lang="hu-HU" sz="2000" b="1" kern="1200" dirty="0" err="1" smtClean="0"/>
            <a:t>Report</a:t>
          </a:r>
          <a:r>
            <a:rPr lang="hu-HU" sz="2000" b="1" kern="1200" dirty="0" smtClean="0"/>
            <a:t>, </a:t>
          </a:r>
          <a:r>
            <a:rPr lang="hu-HU" sz="2000" b="1" kern="1200" dirty="0" err="1" smtClean="0"/>
            <a:t>draft</a:t>
          </a:r>
          <a:r>
            <a:rPr lang="hu-HU" sz="2000" b="1" kern="1200" dirty="0" smtClean="0"/>
            <a:t> and </a:t>
          </a:r>
          <a:r>
            <a:rPr lang="hu-HU" sz="2000" b="1" kern="1200" dirty="0" err="1" smtClean="0"/>
            <a:t>final</a:t>
          </a:r>
          <a:r>
            <a:rPr lang="hu-HU" sz="2000" b="1" kern="1200" dirty="0" smtClean="0"/>
            <a:t> Evaluation </a:t>
          </a:r>
          <a:r>
            <a:rPr lang="hu-HU" sz="2000" b="1" kern="1200" dirty="0" err="1" smtClean="0"/>
            <a:t>Report</a:t>
          </a:r>
          <a:endParaRPr lang="hu-HU" sz="2000" kern="1200" dirty="0" smtClean="0"/>
        </a:p>
      </dsp:txBody>
      <dsp:txXfrm>
        <a:off x="4515663" y="2111858"/>
        <a:ext cx="2825727" cy="1525524"/>
      </dsp:txXfrm>
    </dsp:sp>
    <dsp:sp modelId="{70D1E6AE-ED98-4AFF-9FC4-1A72B94F1983}">
      <dsp:nvSpPr>
        <dsp:cNvPr id="0" name=""/>
        <dsp:cNvSpPr/>
      </dsp:nvSpPr>
      <dsp:spPr>
        <a:xfrm>
          <a:off x="7834317" y="1131361"/>
          <a:ext cx="332050" cy="3253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ECAAE1-5628-445D-8FEC-D2BEF51CB114}">
      <dsp:nvSpPr>
        <dsp:cNvPr id="0" name=""/>
        <dsp:cNvSpPr/>
      </dsp:nvSpPr>
      <dsp:spPr>
        <a:xfrm>
          <a:off x="5760640" y="216013"/>
          <a:ext cx="4467002" cy="15085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935" tIns="0" rIns="0" bIns="0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800" b="1" u="sng" kern="1200" dirty="0" err="1" smtClean="0"/>
            <a:t>Dissemination</a:t>
          </a:r>
          <a:r>
            <a:rPr lang="hu-HU" sz="2800" b="1" u="sng" kern="1200" dirty="0" smtClean="0"/>
            <a:t> of </a:t>
          </a:r>
          <a:r>
            <a:rPr lang="hu-HU" sz="2800" b="1" u="sng" kern="1200" dirty="0" err="1" smtClean="0"/>
            <a:t>results</a:t>
          </a:r>
          <a:r>
            <a:rPr lang="hu-HU" sz="2800" b="1" u="sng" kern="1200" dirty="0" smtClean="0"/>
            <a:t> </a:t>
          </a:r>
          <a:r>
            <a:rPr lang="hu-HU" sz="2000" b="0" u="none" kern="1200" dirty="0" smtClean="0"/>
            <a:t>(</a:t>
          </a:r>
          <a:r>
            <a:rPr lang="hu-HU" sz="2000" b="0" u="none" kern="1200" dirty="0" err="1" smtClean="0"/>
            <a:t>workshops</a:t>
          </a:r>
          <a:r>
            <a:rPr lang="hu-HU" sz="2000" b="0" u="none" kern="1200" dirty="0" smtClean="0"/>
            <a:t>, </a:t>
          </a:r>
          <a:r>
            <a:rPr lang="hu-HU" sz="2000" b="0" u="none" kern="1200" dirty="0" err="1" smtClean="0"/>
            <a:t>conferences</a:t>
          </a:r>
          <a:r>
            <a:rPr lang="hu-HU" sz="2000" b="0" u="none" kern="1200" dirty="0" smtClean="0"/>
            <a:t>, </a:t>
          </a:r>
          <a:r>
            <a:rPr lang="hu-HU" sz="2000" b="0" u="none" kern="1200" dirty="0" err="1" smtClean="0"/>
            <a:t>evaluation</a:t>
          </a:r>
          <a:r>
            <a:rPr lang="hu-HU" sz="2000" b="0" u="none" kern="1200" dirty="0" smtClean="0"/>
            <a:t> </a:t>
          </a:r>
          <a:r>
            <a:rPr lang="hu-HU" sz="2000" b="0" u="none" kern="1200" dirty="0" err="1" smtClean="0"/>
            <a:t>yearbook</a:t>
          </a:r>
          <a:r>
            <a:rPr lang="hu-HU" sz="2000" b="0" u="none" kern="1200" dirty="0" smtClean="0"/>
            <a:t> etc.)</a:t>
          </a:r>
        </a:p>
      </dsp:txBody>
      <dsp:txXfrm>
        <a:off x="5760640" y="216013"/>
        <a:ext cx="4467002" cy="1508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8BB3-40A0-4051-96F7-4DD368F1506A}" type="datetimeFigureOut">
              <a:rPr lang="cs-CZ" smtClean="0"/>
              <a:t>24.10.2019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7BE6-54B0-4833-8C2B-E91AA65FBF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51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8977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894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MINISTRY OF REGIONAL DEVELOPMENT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sz="2000" b="1" noProof="0" dirty="0" smtClean="0"/>
              <a:t>National Coordination Authority</a:t>
            </a:r>
            <a:endParaRPr lang="en-GB" sz="2000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 sz="4000"/>
            </a:lvl1pPr>
            <a:lvl2pPr>
              <a:buFont typeface="Arial" pitchFamily="34" charset="0"/>
              <a:buChar char="»"/>
              <a:defRPr sz="3600" baseline="0"/>
            </a:lvl2pPr>
            <a:lvl3pPr>
              <a:defRPr/>
            </a:lvl3pPr>
            <a:lvl4pPr>
              <a:buFont typeface="Arial" pitchFamily="34" charset="0"/>
              <a:buChar char="»"/>
              <a:defRPr baseline="0"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r>
              <a:rPr lang="en-GB" noProof="0" dirty="0" smtClean="0">
                <a:effectLst/>
              </a:rPr>
              <a:t>Click</a:t>
            </a:r>
            <a:r>
              <a:rPr lang="cs-CZ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here</a:t>
            </a:r>
            <a:r>
              <a:rPr lang="en-US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to edit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 hasCustomPrompt="1"/>
          </p:nvPr>
        </p:nvSpPr>
        <p:spPr>
          <a:xfrm>
            <a:off x="622300" y="1566863"/>
            <a:ext cx="10945813" cy="43926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on icon to add chart.</a:t>
            </a:r>
            <a:endParaRPr lang="en-GB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 hasCustomPrompt="1"/>
          </p:nvPr>
        </p:nvSpPr>
        <p:spPr>
          <a:xfrm>
            <a:off x="622300" y="1638300"/>
            <a:ext cx="11017250" cy="4321175"/>
          </a:xfrm>
        </p:spPr>
        <p:txBody>
          <a:bodyPr/>
          <a:lstStyle/>
          <a:p>
            <a:r>
              <a:rPr lang="en-GB" noProof="0" dirty="0" smtClean="0"/>
              <a:t>Click on icon to add table</a:t>
            </a:r>
            <a:r>
              <a:rPr lang="cs-CZ" dirty="0" smtClean="0"/>
              <a:t>.</a:t>
            </a:r>
            <a:endParaRPr lang="en-US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Topic</a:t>
            </a:r>
            <a:endParaRPr lang="en-GB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ew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 of author and contact</a:t>
            </a:r>
            <a:endParaRPr lang="en-GB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en-GB" noProof="0" dirty="0" smtClean="0">
                <a:effectLst/>
              </a:rPr>
              <a:t>Farewell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2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 vert="horz" lIns="122950" tIns="61475" rIns="122950" bIns="6147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  <p:sldLayoutId id="2147483660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Henriette Kiss – Hungarian Ministry for Innovation &amp; Technology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Communication of evaluation results </a:t>
            </a:r>
            <a:r>
              <a:rPr lang="cs-CZ" dirty="0" smtClean="0"/>
              <a:t>– </a:t>
            </a:r>
            <a:br>
              <a:rPr lang="cs-CZ" dirty="0" smtClean="0"/>
            </a:br>
            <a:r>
              <a:rPr lang="cs-CZ" dirty="0" smtClean="0"/>
              <a:t>the </a:t>
            </a:r>
            <a:r>
              <a:rPr lang="cs-CZ" dirty="0"/>
              <a:t>case study of Hungary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hu-HU" dirty="0" smtClean="0"/>
              <a:t>24 </a:t>
            </a:r>
            <a:r>
              <a:rPr lang="hu-HU" dirty="0" err="1" smtClean="0"/>
              <a:t>October</a:t>
            </a:r>
            <a:r>
              <a:rPr lang="hu-HU" dirty="0" smtClean="0"/>
              <a:t>, 2019 - </a:t>
            </a:r>
            <a:r>
              <a:rPr lang="hu-HU" dirty="0" err="1" smtClean="0"/>
              <a:t>Prague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What</a:t>
            </a:r>
            <a:r>
              <a:rPr lang="hu-HU" dirty="0" smtClean="0"/>
              <a:t> </a:t>
            </a:r>
            <a:r>
              <a:rPr lang="hu-HU" dirty="0" err="1" smtClean="0"/>
              <a:t>are</a:t>
            </a:r>
            <a:r>
              <a:rPr lang="hu-HU" dirty="0" smtClean="0"/>
              <a:t> </a:t>
            </a:r>
            <a:r>
              <a:rPr lang="hu-HU" dirty="0" err="1" smtClean="0"/>
              <a:t>stakeholders</a:t>
            </a:r>
            <a:r>
              <a:rPr lang="hu-HU" dirty="0" smtClean="0"/>
              <a:t> </a:t>
            </a:r>
            <a:r>
              <a:rPr lang="hu-HU" dirty="0" err="1" smtClean="0"/>
              <a:t>supposed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</a:t>
            </a:r>
            <a:r>
              <a:rPr lang="hu-HU" dirty="0" err="1" smtClean="0"/>
              <a:t>do</a:t>
            </a:r>
            <a:r>
              <a:rPr lang="hu-HU" dirty="0" smtClean="0"/>
              <a:t>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2598" y="1422524"/>
            <a:ext cx="10971372" cy="48245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hu-HU" dirty="0"/>
          </a:p>
          <a:p>
            <a:r>
              <a:rPr lang="hu-HU" sz="4500" dirty="0" smtClean="0"/>
              <a:t>Comment </a:t>
            </a:r>
            <a:r>
              <a:rPr lang="hu-HU" sz="4500" dirty="0" err="1" smtClean="0"/>
              <a:t>on</a:t>
            </a:r>
            <a:r>
              <a:rPr lang="hu-HU" sz="4500" dirty="0" smtClean="0"/>
              <a:t> and </a:t>
            </a:r>
            <a:r>
              <a:rPr lang="hu-HU" sz="4500" dirty="0" err="1" smtClean="0"/>
              <a:t>discuss</a:t>
            </a:r>
            <a:r>
              <a:rPr lang="hu-HU" sz="4500" dirty="0" smtClean="0"/>
              <a:t> </a:t>
            </a:r>
            <a:r>
              <a:rPr lang="hu-HU" sz="4500" dirty="0" err="1" smtClean="0"/>
              <a:t>the</a:t>
            </a:r>
            <a:r>
              <a:rPr lang="hu-HU" sz="4500" dirty="0" smtClean="0"/>
              <a:t> </a:t>
            </a:r>
            <a:r>
              <a:rPr lang="hu-HU" sz="4500" b="1" dirty="0" smtClean="0"/>
              <a:t>Evaluation </a:t>
            </a:r>
            <a:r>
              <a:rPr lang="hu-HU" sz="4500" b="1" dirty="0" err="1" smtClean="0"/>
              <a:t>Plan</a:t>
            </a:r>
            <a:r>
              <a:rPr lang="hu-HU" sz="4500" b="1" dirty="0" smtClean="0"/>
              <a:t> </a:t>
            </a:r>
            <a:r>
              <a:rPr lang="hu-HU" sz="4500" dirty="0" err="1" smtClean="0"/>
              <a:t>every</a:t>
            </a:r>
            <a:r>
              <a:rPr lang="hu-HU" sz="4500" dirty="0" smtClean="0"/>
              <a:t> </a:t>
            </a:r>
            <a:r>
              <a:rPr lang="hu-HU" sz="4500" dirty="0" err="1" smtClean="0"/>
              <a:t>year</a:t>
            </a:r>
            <a:endParaRPr lang="hu-HU" sz="4500" b="1" dirty="0" smtClean="0"/>
          </a:p>
          <a:p>
            <a:pPr lvl="0"/>
            <a:r>
              <a:rPr lang="hu-HU" sz="4500" b="1" dirty="0" err="1" smtClean="0"/>
              <a:t>Follow</a:t>
            </a:r>
            <a:r>
              <a:rPr lang="hu-HU" sz="4500" dirty="0" smtClean="0"/>
              <a:t> </a:t>
            </a:r>
            <a:r>
              <a:rPr lang="hu-HU" sz="4500" dirty="0" err="1"/>
              <a:t>the</a:t>
            </a:r>
            <a:r>
              <a:rPr lang="hu-HU" sz="4500" dirty="0"/>
              <a:t> </a:t>
            </a:r>
            <a:r>
              <a:rPr lang="hu-HU" sz="4500" dirty="0" err="1"/>
              <a:t>evaluation</a:t>
            </a:r>
            <a:r>
              <a:rPr lang="hu-HU" sz="4500" dirty="0"/>
              <a:t> </a:t>
            </a:r>
            <a:r>
              <a:rPr lang="hu-HU" sz="4500" dirty="0" err="1"/>
              <a:t>work</a:t>
            </a:r>
            <a:r>
              <a:rPr lang="hu-HU" sz="4500" dirty="0" smtClean="0"/>
              <a:t>.</a:t>
            </a:r>
          </a:p>
          <a:p>
            <a:pPr marL="0" indent="0">
              <a:buNone/>
            </a:pPr>
            <a:endParaRPr lang="hu-HU" sz="4500" dirty="0"/>
          </a:p>
          <a:p>
            <a:r>
              <a:rPr lang="en-US" sz="4500" dirty="0"/>
              <a:t>Write comments on the draft </a:t>
            </a:r>
            <a:r>
              <a:rPr lang="en-US" sz="4500" b="1" dirty="0"/>
              <a:t>TOR</a:t>
            </a:r>
            <a:r>
              <a:rPr lang="en-US" sz="4500" dirty="0"/>
              <a:t>,  the </a:t>
            </a:r>
            <a:r>
              <a:rPr lang="hu-HU" sz="4500" b="1" dirty="0" smtClean="0"/>
              <a:t>I</a:t>
            </a:r>
            <a:r>
              <a:rPr lang="en-US" sz="4500" b="1" dirty="0" err="1" smtClean="0"/>
              <a:t>nception</a:t>
            </a:r>
            <a:r>
              <a:rPr lang="en-US" sz="4500" b="1" dirty="0" smtClean="0"/>
              <a:t> </a:t>
            </a:r>
            <a:r>
              <a:rPr lang="hu-HU" sz="4500" b="1" dirty="0" smtClean="0"/>
              <a:t>R</a:t>
            </a:r>
            <a:r>
              <a:rPr lang="en-US" sz="4500" b="1" dirty="0" err="1" smtClean="0"/>
              <a:t>eport</a:t>
            </a:r>
            <a:r>
              <a:rPr lang="en-US" sz="4500" dirty="0"/>
              <a:t>, the interim report and the draft </a:t>
            </a:r>
            <a:r>
              <a:rPr lang="hu-HU" sz="4500" b="1" dirty="0" smtClean="0"/>
              <a:t>F</a:t>
            </a:r>
            <a:r>
              <a:rPr lang="en-US" sz="4500" b="1" dirty="0" err="1" smtClean="0"/>
              <a:t>inal</a:t>
            </a:r>
            <a:r>
              <a:rPr lang="en-US" sz="4500" b="1" dirty="0" smtClean="0"/>
              <a:t> </a:t>
            </a:r>
            <a:r>
              <a:rPr lang="hu-HU" sz="4500" b="1" dirty="0" smtClean="0"/>
              <a:t>R</a:t>
            </a:r>
            <a:r>
              <a:rPr lang="en-US" sz="4500" b="1" dirty="0" err="1" smtClean="0"/>
              <a:t>eport</a:t>
            </a:r>
            <a:r>
              <a:rPr lang="en-US" sz="4500" dirty="0"/>
              <a:t>. </a:t>
            </a:r>
            <a:br>
              <a:rPr lang="en-US" sz="4500" dirty="0"/>
            </a:br>
            <a:endParaRPr lang="en-US" sz="4500" dirty="0"/>
          </a:p>
          <a:p>
            <a:r>
              <a:rPr lang="en-US" sz="4500" dirty="0" smtClean="0"/>
              <a:t>Participate </a:t>
            </a:r>
            <a:r>
              <a:rPr lang="en-US" sz="4500" dirty="0"/>
              <a:t>in the </a:t>
            </a:r>
            <a:r>
              <a:rPr lang="en-US" sz="4500" b="1" dirty="0"/>
              <a:t>PSC meetings </a:t>
            </a:r>
            <a:r>
              <a:rPr lang="en-US" sz="4500" dirty="0"/>
              <a:t>(discuss the report prepared by the evaluators at the different stages of the project).</a:t>
            </a:r>
            <a:br>
              <a:rPr lang="en-US" sz="4500" dirty="0"/>
            </a:br>
            <a:endParaRPr lang="en-US" sz="4500" dirty="0"/>
          </a:p>
          <a:p>
            <a:r>
              <a:rPr lang="en-US" sz="4500" b="1" dirty="0" smtClean="0"/>
              <a:t>Communicate </a:t>
            </a:r>
            <a:r>
              <a:rPr lang="en-US" sz="4500" b="1" dirty="0"/>
              <a:t>and coordinate the results of the evaluation </a:t>
            </a:r>
            <a:r>
              <a:rPr lang="en-US" sz="4500" dirty="0"/>
              <a:t>project towards the </a:t>
            </a:r>
            <a:r>
              <a:rPr lang="en-US" sz="4500" dirty="0" err="1"/>
              <a:t>organisations</a:t>
            </a:r>
            <a:r>
              <a:rPr lang="en-US" sz="4500" dirty="0"/>
              <a:t> represented by the MC members. 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1282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Prepare</a:t>
            </a:r>
            <a:r>
              <a:rPr lang="hu-HU" dirty="0" smtClean="0"/>
              <a:t> </a:t>
            </a:r>
            <a:r>
              <a:rPr lang="hu-HU" dirty="0" err="1" smtClean="0"/>
              <a:t>stakeholders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evaluation</a:t>
            </a:r>
            <a:r>
              <a:rPr lang="hu-HU" dirty="0" smtClean="0"/>
              <a:t> </a:t>
            </a:r>
            <a:r>
              <a:rPr lang="hu-HU" dirty="0" err="1" smtClean="0"/>
              <a:t>work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6614" y="1854572"/>
            <a:ext cx="10971372" cy="4633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dirty="0" err="1" smtClean="0"/>
              <a:t>To</a:t>
            </a:r>
            <a:r>
              <a:rPr lang="hu-HU" sz="2800" dirty="0"/>
              <a:t> </a:t>
            </a:r>
            <a:r>
              <a:rPr lang="hu-HU" sz="2800" dirty="0" err="1" smtClean="0"/>
              <a:t>enable</a:t>
            </a:r>
            <a:r>
              <a:rPr lang="hu-HU" sz="2800" dirty="0" smtClean="0"/>
              <a:t> </a:t>
            </a:r>
            <a:r>
              <a:rPr lang="hu-HU" sz="2800" b="1" dirty="0" smtClean="0"/>
              <a:t>MC </a:t>
            </a:r>
            <a:r>
              <a:rPr lang="hu-HU" sz="2800" b="1" dirty="0" err="1" smtClean="0"/>
              <a:t>members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to</a:t>
            </a:r>
            <a:r>
              <a:rPr lang="hu-HU" sz="2800" b="1" dirty="0"/>
              <a:t> </a:t>
            </a:r>
            <a:r>
              <a:rPr lang="hu-HU" sz="2800" b="1" dirty="0" err="1" smtClean="0"/>
              <a:t>participate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in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evaluation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work</a:t>
            </a:r>
            <a:r>
              <a:rPr lang="hu-HU" sz="2800" dirty="0" smtClean="0"/>
              <a:t>:</a:t>
            </a:r>
          </a:p>
          <a:p>
            <a:pPr marL="0" indent="0">
              <a:buNone/>
            </a:pPr>
            <a:endParaRPr lang="hu-HU" sz="2800" dirty="0" smtClean="0"/>
          </a:p>
          <a:p>
            <a:r>
              <a:rPr lang="hu-HU" sz="2800" dirty="0" err="1" smtClean="0"/>
              <a:t>We</a:t>
            </a:r>
            <a:r>
              <a:rPr lang="hu-HU" sz="2800" dirty="0" smtClean="0"/>
              <a:t> </a:t>
            </a:r>
            <a:r>
              <a:rPr lang="hu-HU" sz="2800" dirty="0" err="1" smtClean="0"/>
              <a:t>organised</a:t>
            </a:r>
            <a:r>
              <a:rPr lang="hu-HU" sz="2800" dirty="0" smtClean="0"/>
              <a:t> a </a:t>
            </a:r>
            <a:r>
              <a:rPr lang="hu-HU" sz="2800" b="1" dirty="0" err="1" smtClean="0"/>
              <a:t>workshop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for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them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on</a:t>
            </a:r>
            <a:r>
              <a:rPr lang="hu-HU" sz="2800" b="1" dirty="0" smtClean="0"/>
              <a:t> Evaluation management</a:t>
            </a:r>
            <a:r>
              <a:rPr lang="hu-HU" sz="2800" dirty="0" smtClean="0"/>
              <a:t>, </a:t>
            </a:r>
            <a:r>
              <a:rPr lang="hu-HU" sz="2800" dirty="0" err="1" smtClean="0"/>
              <a:t>basic</a:t>
            </a:r>
            <a:r>
              <a:rPr lang="hu-HU" sz="2800" dirty="0" smtClean="0"/>
              <a:t> </a:t>
            </a:r>
            <a:r>
              <a:rPr lang="hu-HU" sz="2800" dirty="0" err="1" smtClean="0"/>
              <a:t>methods</a:t>
            </a:r>
            <a:r>
              <a:rPr lang="hu-HU" sz="2800" dirty="0" smtClean="0"/>
              <a:t>  </a:t>
            </a:r>
            <a:r>
              <a:rPr lang="hu-HU" sz="2800" dirty="0" err="1" smtClean="0"/>
              <a:t>conducted</a:t>
            </a:r>
            <a:r>
              <a:rPr lang="hu-HU" sz="2800" dirty="0" smtClean="0"/>
              <a:t> </a:t>
            </a:r>
            <a:r>
              <a:rPr lang="hu-HU" sz="2800" dirty="0" err="1" smtClean="0"/>
              <a:t>by</a:t>
            </a:r>
            <a:r>
              <a:rPr lang="hu-HU" sz="2800" dirty="0" smtClean="0"/>
              <a:t> </a:t>
            </a:r>
            <a:r>
              <a:rPr lang="hu-HU" sz="2800" dirty="0" err="1" smtClean="0"/>
              <a:t>evaluators</a:t>
            </a:r>
            <a:r>
              <a:rPr lang="hu-HU" sz="2800" dirty="0" smtClean="0"/>
              <a:t>, </a:t>
            </a:r>
            <a:r>
              <a:rPr lang="hu-HU" sz="2800" dirty="0" err="1" smtClean="0"/>
              <a:t>trainers</a:t>
            </a:r>
            <a:r>
              <a:rPr lang="hu-HU" sz="2800" dirty="0" smtClean="0"/>
              <a:t> (</a:t>
            </a:r>
            <a:r>
              <a:rPr lang="hu-HU" sz="2800" dirty="0" err="1" smtClean="0"/>
              <a:t>practical</a:t>
            </a:r>
            <a:r>
              <a:rPr lang="hu-HU" sz="2800" dirty="0" smtClean="0"/>
              <a:t> </a:t>
            </a:r>
            <a:r>
              <a:rPr lang="hu-HU" sz="2800" dirty="0" err="1" smtClean="0"/>
              <a:t>exercises</a:t>
            </a:r>
            <a:r>
              <a:rPr lang="hu-HU" sz="2800" dirty="0" smtClean="0"/>
              <a:t>)</a:t>
            </a:r>
          </a:p>
          <a:p>
            <a:r>
              <a:rPr lang="hu-HU" sz="2800" dirty="0" err="1" smtClean="0"/>
              <a:t>Published</a:t>
            </a:r>
            <a:r>
              <a:rPr lang="hu-HU" sz="2800" dirty="0" smtClean="0"/>
              <a:t> a </a:t>
            </a:r>
            <a:r>
              <a:rPr lang="hu-HU" sz="2800" b="1" dirty="0" err="1" smtClean="0"/>
              <a:t>coursebook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on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Evaluations</a:t>
            </a:r>
            <a:r>
              <a:rPr lang="hu-HU" sz="2800" b="1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them</a:t>
            </a:r>
            <a:r>
              <a:rPr lang="hu-HU" sz="2800" dirty="0" smtClean="0"/>
              <a:t> </a:t>
            </a:r>
            <a:r>
              <a:rPr lang="hu-HU" sz="2800" dirty="0" err="1" smtClean="0"/>
              <a:t>with</a:t>
            </a:r>
            <a:r>
              <a:rPr lang="hu-HU" sz="2800" dirty="0" smtClean="0"/>
              <a:t> </a:t>
            </a:r>
            <a:r>
              <a:rPr lang="hu-HU" sz="2800" dirty="0" err="1" smtClean="0"/>
              <a:t>some</a:t>
            </a:r>
            <a:r>
              <a:rPr lang="hu-HU" sz="2800" dirty="0" smtClean="0"/>
              <a:t> </a:t>
            </a:r>
            <a:r>
              <a:rPr lang="hu-HU" sz="2800" dirty="0" err="1" smtClean="0"/>
              <a:t>case</a:t>
            </a:r>
            <a:r>
              <a:rPr lang="hu-HU" sz="2800" dirty="0" smtClean="0"/>
              <a:t> </a:t>
            </a:r>
            <a:r>
              <a:rPr lang="hu-HU" sz="2800" dirty="0" err="1" smtClean="0"/>
              <a:t>studies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2376267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</a:t>
            </a:r>
            <a:r>
              <a:rPr lang="hu-HU" dirty="0" err="1" smtClean="0"/>
              <a:t>way</a:t>
            </a:r>
            <a:r>
              <a:rPr lang="hu-HU" dirty="0" smtClean="0"/>
              <a:t> </a:t>
            </a:r>
            <a:r>
              <a:rPr lang="hu-HU" dirty="0" err="1" smtClean="0"/>
              <a:t>we</a:t>
            </a:r>
            <a:r>
              <a:rPr lang="hu-HU" dirty="0" smtClean="0"/>
              <a:t> </a:t>
            </a:r>
            <a:r>
              <a:rPr lang="hu-HU" dirty="0" err="1" smtClean="0"/>
              <a:t>carry</a:t>
            </a:r>
            <a:r>
              <a:rPr lang="hu-HU" dirty="0" smtClean="0"/>
              <a:t> out an </a:t>
            </a:r>
            <a:r>
              <a:rPr lang="hu-HU" dirty="0" err="1" smtClean="0"/>
              <a:t>evaluation</a:t>
            </a:r>
            <a:r>
              <a:rPr lang="hu-HU" dirty="0" smtClean="0"/>
              <a:t> project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8037742"/>
              </p:ext>
            </p:extLst>
          </p:nvPr>
        </p:nvGraphicFramePr>
        <p:xfrm>
          <a:off x="622598" y="1566540"/>
          <a:ext cx="10971213" cy="463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4523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Good </a:t>
            </a:r>
            <a:r>
              <a:rPr lang="hu-HU" dirty="0" err="1" smtClean="0"/>
              <a:t>evaluation</a:t>
            </a:r>
            <a:r>
              <a:rPr lang="hu-HU" dirty="0" smtClean="0"/>
              <a:t> </a:t>
            </a:r>
            <a:r>
              <a:rPr lang="hu-HU" dirty="0" err="1" smtClean="0"/>
              <a:t>deliverables</a:t>
            </a:r>
            <a:r>
              <a:rPr lang="hu-HU" dirty="0" smtClean="0"/>
              <a:t>: </a:t>
            </a:r>
            <a:br>
              <a:rPr lang="hu-HU" dirty="0" smtClean="0"/>
            </a:br>
            <a:r>
              <a:rPr lang="hu-HU" dirty="0" smtClean="0"/>
              <a:t>Evaluation </a:t>
            </a:r>
            <a:r>
              <a:rPr lang="hu-HU" dirty="0" err="1" smtClean="0"/>
              <a:t>Report</a:t>
            </a:r>
            <a:r>
              <a:rPr lang="hu-HU" dirty="0" smtClean="0"/>
              <a:t>, </a:t>
            </a:r>
            <a:r>
              <a:rPr lang="hu-HU" dirty="0" err="1" smtClean="0"/>
              <a:t>Executive</a:t>
            </a:r>
            <a:r>
              <a:rPr lang="hu-HU" dirty="0" smtClean="0"/>
              <a:t> </a:t>
            </a:r>
            <a:r>
              <a:rPr lang="hu-HU" dirty="0" err="1" smtClean="0"/>
              <a:t>Summary</a:t>
            </a:r>
            <a:r>
              <a:rPr lang="hu-HU" dirty="0" smtClean="0"/>
              <a:t>, PPT </a:t>
            </a:r>
            <a:r>
              <a:rPr lang="hu-HU" dirty="0" err="1" smtClean="0"/>
              <a:t>presentation</a:t>
            </a:r>
            <a:r>
              <a:rPr lang="hu-HU" dirty="0" smtClean="0"/>
              <a:t> </a:t>
            </a:r>
            <a:endParaRPr lang="hu-HU" dirty="0"/>
          </a:p>
        </p:txBody>
      </p:sp>
      <p:pic>
        <p:nvPicPr>
          <p:cNvPr id="4" name="Tartalom helye 3" descr="\\gvvrcommon04\gvvrcommon04\KMF\Főosztály\ÉTER\KÖFOP-projekt\Elszámolások\_2017_1_73\41-Ws_Balaton_értékelés_2017.02.24\KÉPEK\WP_20170224_10_12_17_Pro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2214612"/>
            <a:ext cx="4824536" cy="3149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Kép 4" descr="Image result for report handing ov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222" y="2214612"/>
            <a:ext cx="4826000" cy="3149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2214612"/>
            <a:ext cx="4896544" cy="3149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0376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Evaluation </a:t>
            </a:r>
            <a:r>
              <a:rPr lang="hu-HU" dirty="0" err="1" smtClean="0"/>
              <a:t>deliverables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54646" y="1638353"/>
            <a:ext cx="10225136" cy="46338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3200" dirty="0" smtClean="0"/>
              <a:t>The </a:t>
            </a:r>
            <a:r>
              <a:rPr lang="hu-HU" sz="3200" dirty="0" err="1" smtClean="0"/>
              <a:t>effectiveness</a:t>
            </a:r>
            <a:r>
              <a:rPr lang="hu-HU" sz="3200" dirty="0" smtClean="0"/>
              <a:t> of </a:t>
            </a:r>
            <a:r>
              <a:rPr lang="hu-HU" sz="3200" dirty="0" err="1" smtClean="0"/>
              <a:t>the</a:t>
            </a:r>
            <a:r>
              <a:rPr lang="hu-HU" sz="3200" dirty="0" smtClean="0"/>
              <a:t> </a:t>
            </a:r>
            <a:r>
              <a:rPr lang="hu-HU" sz="3200" dirty="0" err="1" smtClean="0"/>
              <a:t>communication</a:t>
            </a:r>
            <a:r>
              <a:rPr lang="hu-HU" sz="3200" dirty="0" smtClean="0"/>
              <a:t> </a:t>
            </a:r>
            <a:r>
              <a:rPr lang="hu-HU" sz="3200" dirty="0" err="1" smtClean="0"/>
              <a:t>depends</a:t>
            </a:r>
            <a:r>
              <a:rPr lang="hu-HU" sz="3200" dirty="0" smtClean="0"/>
              <a:t> </a:t>
            </a:r>
            <a:r>
              <a:rPr lang="hu-HU" sz="3200" dirty="0" err="1" smtClean="0"/>
              <a:t>on</a:t>
            </a:r>
            <a:r>
              <a:rPr lang="hu-HU" sz="3200" dirty="0" smtClean="0"/>
              <a:t> </a:t>
            </a:r>
            <a:r>
              <a:rPr lang="hu-HU" sz="3200" dirty="0" err="1" smtClean="0"/>
              <a:t>the</a:t>
            </a:r>
            <a:r>
              <a:rPr lang="hu-HU" sz="3200" dirty="0" smtClean="0"/>
              <a:t> </a:t>
            </a:r>
            <a:r>
              <a:rPr lang="hu-HU" sz="3200" b="1" dirty="0" err="1" smtClean="0"/>
              <a:t>quality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of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evaluation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deliverables</a:t>
            </a:r>
            <a:r>
              <a:rPr lang="hu-HU" sz="3200" dirty="0" smtClean="0"/>
              <a:t>:</a:t>
            </a:r>
          </a:p>
          <a:p>
            <a:pPr marL="0" indent="0" algn="ctr">
              <a:buNone/>
            </a:pPr>
            <a:endParaRPr lang="hu-HU" sz="3200" dirty="0" smtClean="0"/>
          </a:p>
          <a:p>
            <a:r>
              <a:rPr lang="hu-HU" sz="3200" b="1" dirty="0" smtClean="0"/>
              <a:t>Evaluation </a:t>
            </a:r>
            <a:r>
              <a:rPr lang="hu-HU" sz="3200" b="1" dirty="0" err="1" smtClean="0"/>
              <a:t>Report</a:t>
            </a:r>
            <a:r>
              <a:rPr lang="hu-HU" sz="3200" b="1" dirty="0"/>
              <a:t> </a:t>
            </a:r>
            <a:r>
              <a:rPr lang="hu-HU" sz="3200" dirty="0" smtClean="0"/>
              <a:t>(</a:t>
            </a:r>
            <a:r>
              <a:rPr lang="fr-FR" sz="3200" dirty="0"/>
              <a:t>max 50 pages, </a:t>
            </a:r>
            <a:r>
              <a:rPr lang="fr-FR" sz="3200" dirty="0" err="1"/>
              <a:t>excluding</a:t>
            </a:r>
            <a:r>
              <a:rPr lang="fr-FR" sz="3200" dirty="0"/>
              <a:t> </a:t>
            </a:r>
            <a:r>
              <a:rPr lang="fr-FR" sz="3200" dirty="0" smtClean="0"/>
              <a:t>Appendices</a:t>
            </a:r>
            <a:r>
              <a:rPr lang="hu-HU" sz="3200" dirty="0" smtClean="0"/>
              <a:t>)</a:t>
            </a:r>
          </a:p>
          <a:p>
            <a:r>
              <a:rPr lang="hu-HU" sz="3200" b="1" dirty="0" err="1" smtClean="0"/>
              <a:t>Executive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Summary</a:t>
            </a:r>
            <a:r>
              <a:rPr lang="en-GB" sz="32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hu-HU" sz="3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hu-HU" sz="3200" dirty="0" err="1" smtClean="0">
                <a:latin typeface="Calibri" pitchFamily="34" charset="0"/>
                <a:cs typeface="Calibri" pitchFamily="34" charset="0"/>
              </a:rPr>
              <a:t>max</a:t>
            </a:r>
            <a:r>
              <a:rPr lang="hu-HU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GB" sz="3200" dirty="0" smtClean="0">
                <a:latin typeface="Calibri" pitchFamily="34" charset="0"/>
                <a:cs typeface="Calibri" pitchFamily="34" charset="0"/>
              </a:rPr>
              <a:t>3-5 pages</a:t>
            </a:r>
            <a:r>
              <a:rPr lang="hu-HU" sz="3200" dirty="0" smtClean="0">
                <a:latin typeface="Calibri" pitchFamily="34" charset="0"/>
                <a:cs typeface="Calibri" pitchFamily="34" charset="0"/>
              </a:rPr>
              <a:t>)</a:t>
            </a:r>
            <a:endParaRPr lang="hu-HU" sz="3200" dirty="0" smtClean="0"/>
          </a:p>
          <a:p>
            <a:r>
              <a:rPr lang="hu-HU" sz="3200" b="1" dirty="0" err="1" smtClean="0"/>
              <a:t>Power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Point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Presentation</a:t>
            </a:r>
            <a:r>
              <a:rPr lang="hu-HU" sz="3200" b="1" dirty="0"/>
              <a:t> </a:t>
            </a:r>
            <a:r>
              <a:rPr lang="hu-HU" sz="3200" dirty="0"/>
              <a:t>(</a:t>
            </a:r>
            <a:r>
              <a:rPr lang="hu-HU" sz="3200" dirty="0" err="1"/>
              <a:t>max</a:t>
            </a:r>
            <a:r>
              <a:rPr lang="hu-HU" sz="3200" dirty="0"/>
              <a:t> </a:t>
            </a:r>
            <a:r>
              <a:rPr lang="hu-HU" sz="3200" dirty="0" smtClean="0"/>
              <a:t>15-20 </a:t>
            </a:r>
            <a:r>
              <a:rPr lang="hu-HU" sz="3200" dirty="0" err="1" smtClean="0"/>
              <a:t>slides</a:t>
            </a:r>
            <a:r>
              <a:rPr lang="hu-HU" sz="3200" dirty="0" smtClean="0"/>
              <a:t>)</a:t>
            </a:r>
          </a:p>
          <a:p>
            <a:pPr marL="0" indent="0">
              <a:buNone/>
            </a:pPr>
            <a:endParaRPr lang="hu-HU" sz="3200" dirty="0" smtClean="0"/>
          </a:p>
        </p:txBody>
      </p:sp>
    </p:spTree>
    <p:extLst>
      <p:ext uri="{BB962C8B-B14F-4D97-AF65-F5344CB8AC3E}">
        <p14:creationId xmlns:p14="http://schemas.microsoft.com/office/powerpoint/2010/main" val="1982759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Requirements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evaluators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deliverables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94606" y="1782564"/>
            <a:ext cx="10886286" cy="463387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800" b="1" dirty="0" err="1" smtClean="0"/>
              <a:t>Workshop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on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deliverables</a:t>
            </a:r>
            <a:r>
              <a:rPr lang="hu-HU" sz="2800" b="1" dirty="0" smtClean="0"/>
              <a:t> 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evaluators</a:t>
            </a:r>
            <a:r>
              <a:rPr lang="hu-HU" sz="2800" dirty="0" smtClean="0"/>
              <a:t> </a:t>
            </a:r>
            <a:r>
              <a:rPr lang="hu-HU" sz="2800" dirty="0" err="1" smtClean="0"/>
              <a:t>on</a:t>
            </a:r>
            <a:r>
              <a:rPr lang="hu-HU" sz="2800" dirty="0" smtClean="0"/>
              <a:t> </a:t>
            </a:r>
            <a:r>
              <a:rPr lang="hu-HU" sz="2800" dirty="0" err="1" smtClean="0"/>
              <a:t>the</a:t>
            </a:r>
            <a:r>
              <a:rPr lang="hu-HU" sz="2800" dirty="0" smtClean="0"/>
              <a:t> major </a:t>
            </a:r>
            <a:r>
              <a:rPr lang="hu-HU" sz="2800" dirty="0" err="1" smtClean="0"/>
              <a:t>requirements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evaluation</a:t>
            </a:r>
            <a:r>
              <a:rPr lang="hu-HU" sz="2800" dirty="0" smtClean="0"/>
              <a:t> </a:t>
            </a:r>
            <a:r>
              <a:rPr lang="hu-HU" sz="2800" dirty="0" err="1" smtClean="0"/>
              <a:t>deliverables</a:t>
            </a:r>
            <a:r>
              <a:rPr lang="hu-HU" sz="2800" b="1" dirty="0" smtClean="0"/>
              <a:t> – </a:t>
            </a:r>
            <a:r>
              <a:rPr lang="hu-HU" sz="2800" b="1" dirty="0" err="1" smtClean="0"/>
              <a:t>Why</a:t>
            </a:r>
            <a:r>
              <a:rPr lang="hu-HU" sz="2800" b="1" dirty="0" smtClean="0"/>
              <a:t>?</a:t>
            </a:r>
          </a:p>
          <a:p>
            <a:pPr marL="0" indent="0">
              <a:buNone/>
            </a:pPr>
            <a:endParaRPr lang="hu-HU" sz="2800" b="1" dirty="0" smtClean="0"/>
          </a:p>
          <a:p>
            <a:r>
              <a:rPr lang="hu-HU" sz="2800" b="1" dirty="0" smtClean="0"/>
              <a:t>c</a:t>
            </a:r>
            <a:r>
              <a:rPr lang="en-US" sz="2800" b="1" dirty="0" err="1" smtClean="0"/>
              <a:t>larity</a:t>
            </a:r>
            <a:r>
              <a:rPr lang="en-US" sz="2800" b="1" dirty="0" smtClean="0"/>
              <a:t> </a:t>
            </a:r>
            <a:r>
              <a:rPr lang="en-US" sz="2800" dirty="0"/>
              <a:t>for </a:t>
            </a:r>
            <a:r>
              <a:rPr lang="hu-HU" sz="2800" dirty="0" err="1" smtClean="0"/>
              <a:t>commissioners</a:t>
            </a:r>
            <a:r>
              <a:rPr lang="hu-HU" sz="2800" dirty="0" smtClean="0"/>
              <a:t> and </a:t>
            </a:r>
            <a:r>
              <a:rPr lang="hu-HU" sz="2800" dirty="0" err="1" smtClean="0"/>
              <a:t>evaluators</a:t>
            </a:r>
            <a:r>
              <a:rPr lang="en-US" sz="2800" dirty="0" smtClean="0"/>
              <a:t> </a:t>
            </a:r>
            <a:r>
              <a:rPr lang="en-US" sz="2800" dirty="0"/>
              <a:t>on </a:t>
            </a:r>
            <a:r>
              <a:rPr lang="en-US" sz="2800" dirty="0" smtClean="0"/>
              <a:t>requirements </a:t>
            </a:r>
            <a:r>
              <a:rPr lang="en-US" sz="2800" dirty="0"/>
              <a:t>in regard to evaluation deliverables;</a:t>
            </a:r>
          </a:p>
          <a:p>
            <a:r>
              <a:rPr lang="en-US" sz="2800" b="1" dirty="0" smtClean="0"/>
              <a:t>consistency</a:t>
            </a:r>
            <a:r>
              <a:rPr lang="en-US" sz="2800" dirty="0" smtClean="0"/>
              <a:t> </a:t>
            </a:r>
            <a:r>
              <a:rPr lang="en-US" sz="2800" dirty="0"/>
              <a:t>across the contractors and evaluations so that reports are broadly similar in nature and content;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facility to do </a:t>
            </a:r>
            <a:r>
              <a:rPr lang="en-US" sz="2800" b="1" dirty="0"/>
              <a:t>comparative analysis and synthesis </a:t>
            </a:r>
            <a:r>
              <a:rPr lang="en-US" sz="2800" dirty="0"/>
              <a:t>of individual reports, if and when </a:t>
            </a:r>
            <a:r>
              <a:rPr lang="en-US" sz="2800" dirty="0" smtClean="0"/>
              <a:t>required</a:t>
            </a:r>
            <a:endParaRPr lang="hu-HU" sz="2800" dirty="0" smtClean="0"/>
          </a:p>
          <a:p>
            <a:r>
              <a:rPr lang="hu-HU" sz="2800" b="1" dirty="0" err="1">
                <a:solidFill>
                  <a:schemeClr val="accent1"/>
                </a:solidFill>
              </a:rPr>
              <a:t>a</a:t>
            </a:r>
            <a:r>
              <a:rPr lang="hu-HU" sz="2800" b="1" dirty="0" err="1" smtClean="0">
                <a:solidFill>
                  <a:schemeClr val="accent1"/>
                </a:solidFill>
              </a:rPr>
              <a:t>chieve</a:t>
            </a:r>
            <a:r>
              <a:rPr lang="hu-HU" sz="2800" b="1" dirty="0" smtClean="0">
                <a:solidFill>
                  <a:schemeClr val="accent1"/>
                </a:solidFill>
              </a:rPr>
              <a:t> </a:t>
            </a:r>
            <a:r>
              <a:rPr lang="hu-HU" sz="2800" b="1" dirty="0" err="1" smtClean="0">
                <a:solidFill>
                  <a:schemeClr val="accent1"/>
                </a:solidFill>
              </a:rPr>
              <a:t>good</a:t>
            </a:r>
            <a:r>
              <a:rPr lang="hu-HU" sz="2800" b="1" dirty="0" smtClean="0">
                <a:solidFill>
                  <a:schemeClr val="accent1"/>
                </a:solidFill>
              </a:rPr>
              <a:t> </a:t>
            </a:r>
            <a:r>
              <a:rPr lang="hu-HU" sz="2800" b="1" dirty="0" err="1" smtClean="0">
                <a:solidFill>
                  <a:schemeClr val="accent1"/>
                </a:solidFill>
              </a:rPr>
              <a:t>deliverables</a:t>
            </a:r>
            <a:r>
              <a:rPr lang="hu-HU" sz="2800" dirty="0" smtClean="0"/>
              <a:t>!</a:t>
            </a:r>
            <a:endParaRPr lang="en-US" sz="2800" dirty="0"/>
          </a:p>
          <a:p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660266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General </a:t>
            </a:r>
            <a:r>
              <a:rPr lang="hu-HU" dirty="0" err="1" smtClean="0"/>
              <a:t>requirements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evaluators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66614" y="1422524"/>
            <a:ext cx="10971372" cy="4633874"/>
          </a:xfrm>
        </p:spPr>
        <p:txBody>
          <a:bodyPr>
            <a:noAutofit/>
          </a:bodyPr>
          <a:lstStyle/>
          <a:p>
            <a:pPr lvl="0"/>
            <a:r>
              <a:rPr lang="en-GB" sz="1900" dirty="0"/>
              <a:t>keep the </a:t>
            </a:r>
            <a:r>
              <a:rPr lang="en-GB" sz="1900" b="1" dirty="0"/>
              <a:t>report as clear and simple as possible</a:t>
            </a:r>
            <a:r>
              <a:rPr lang="en-GB" sz="1900" dirty="0"/>
              <a:t>; remember that evaluation communication is as important as content, while </a:t>
            </a:r>
            <a:r>
              <a:rPr lang="en-GB" sz="1900" dirty="0">
                <a:solidFill>
                  <a:srgbClr val="FF0000"/>
                </a:solidFill>
              </a:rPr>
              <a:t>good content will be wasted if it cannot be communicated clearly to the relevant audiences</a:t>
            </a:r>
            <a:r>
              <a:rPr lang="en-GB" sz="1900" dirty="0"/>
              <a:t>;</a:t>
            </a:r>
            <a:endParaRPr lang="hu-HU" sz="1900" dirty="0"/>
          </a:p>
          <a:p>
            <a:pPr lvl="0"/>
            <a:r>
              <a:rPr lang="en-GB" sz="1900" dirty="0"/>
              <a:t>fulfil  </a:t>
            </a:r>
            <a:r>
              <a:rPr lang="en-GB" sz="1900" b="1" dirty="0"/>
              <a:t>what the </a:t>
            </a:r>
            <a:r>
              <a:rPr lang="en-GB" sz="1900" b="1" dirty="0" err="1"/>
              <a:t>ToR</a:t>
            </a:r>
            <a:r>
              <a:rPr lang="en-GB" sz="1900" b="1" dirty="0"/>
              <a:t> and contract say about deliverables</a:t>
            </a:r>
            <a:r>
              <a:rPr lang="en-GB" sz="1900" dirty="0"/>
              <a:t>;</a:t>
            </a:r>
            <a:endParaRPr lang="hu-HU" sz="1900" dirty="0"/>
          </a:p>
          <a:p>
            <a:pPr lvl="0"/>
            <a:r>
              <a:rPr lang="en-GB" sz="1900" dirty="0"/>
              <a:t>think about and </a:t>
            </a:r>
            <a:r>
              <a:rPr lang="en-GB" sz="1900" b="1" dirty="0"/>
              <a:t>plan for deliverables from the beginning</a:t>
            </a:r>
            <a:r>
              <a:rPr lang="en-GB" sz="1900" dirty="0"/>
              <a:t>, including discussion at the Inception meeting;</a:t>
            </a:r>
            <a:endParaRPr lang="hu-HU" sz="1900" dirty="0"/>
          </a:p>
          <a:p>
            <a:pPr lvl="0"/>
            <a:r>
              <a:rPr lang="en-GB" sz="1900" b="1" dirty="0"/>
              <a:t>develop a structure of the deliverable </a:t>
            </a:r>
            <a:r>
              <a:rPr lang="en-GB" sz="1900" dirty="0"/>
              <a:t>early on, and discuss this with the client;</a:t>
            </a:r>
            <a:endParaRPr lang="hu-HU" sz="1900" dirty="0"/>
          </a:p>
          <a:p>
            <a:pPr lvl="0"/>
            <a:r>
              <a:rPr lang="en-GB" sz="1900" dirty="0" smtClean="0"/>
              <a:t>always </a:t>
            </a:r>
            <a:r>
              <a:rPr lang="en-GB" sz="1900" dirty="0"/>
              <a:t>ensure that </a:t>
            </a:r>
            <a:r>
              <a:rPr lang="en-GB" sz="1900" b="1" dirty="0">
                <a:solidFill>
                  <a:srgbClr val="FF0000"/>
                </a:solidFill>
              </a:rPr>
              <a:t>a single person has overall editorial control</a:t>
            </a:r>
            <a:r>
              <a:rPr lang="en-GB" sz="1900" dirty="0"/>
              <a:t>, but not necessarily the Team Leader;</a:t>
            </a:r>
            <a:endParaRPr lang="hu-HU" sz="1900" dirty="0"/>
          </a:p>
          <a:p>
            <a:pPr lvl="0"/>
            <a:r>
              <a:rPr lang="en-GB" sz="1900" dirty="0"/>
              <a:t>consider the </a:t>
            </a:r>
            <a:r>
              <a:rPr lang="en-GB" sz="1900" b="1" dirty="0">
                <a:solidFill>
                  <a:srgbClr val="FF0000"/>
                </a:solidFill>
              </a:rPr>
              <a:t>main audiences</a:t>
            </a:r>
            <a:r>
              <a:rPr lang="en-GB" sz="1900" dirty="0"/>
              <a:t>, e.g. policy-makers in Ministries and at EU level;</a:t>
            </a:r>
            <a:endParaRPr lang="hu-HU" sz="1900" dirty="0"/>
          </a:p>
          <a:p>
            <a:pPr lvl="0"/>
            <a:r>
              <a:rPr lang="en-GB" sz="1900" dirty="0"/>
              <a:t>allow </a:t>
            </a:r>
            <a:r>
              <a:rPr lang="en-GB" sz="1900" b="1" dirty="0"/>
              <a:t>enough time to consider plan for draft </a:t>
            </a:r>
            <a:r>
              <a:rPr lang="en-GB" sz="1900" dirty="0"/>
              <a:t>and revise and edit all deliverables; </a:t>
            </a:r>
            <a:endParaRPr lang="hu-HU" sz="1900" dirty="0"/>
          </a:p>
          <a:p>
            <a:pPr lvl="0"/>
            <a:r>
              <a:rPr lang="en-GB" sz="1900" dirty="0"/>
              <a:t>ensure that the team includes, or has access to, </a:t>
            </a:r>
            <a:r>
              <a:rPr lang="en-GB" sz="1900" b="1" dirty="0">
                <a:solidFill>
                  <a:srgbClr val="FF0000"/>
                </a:solidFill>
              </a:rPr>
              <a:t>a good writer</a:t>
            </a:r>
            <a:r>
              <a:rPr lang="en-GB" sz="1900" dirty="0">
                <a:solidFill>
                  <a:srgbClr val="FF0000"/>
                </a:solidFill>
              </a:rPr>
              <a:t>, and a </a:t>
            </a:r>
            <a:r>
              <a:rPr lang="en-GB" sz="1900" b="1" dirty="0">
                <a:solidFill>
                  <a:srgbClr val="FF0000"/>
                </a:solidFill>
              </a:rPr>
              <a:t>good proof reader;</a:t>
            </a:r>
            <a:endParaRPr lang="hu-HU" sz="1900" b="1" dirty="0">
              <a:solidFill>
                <a:srgbClr val="FF0000"/>
              </a:solidFill>
            </a:endParaRPr>
          </a:p>
          <a:p>
            <a:pPr lvl="0"/>
            <a:r>
              <a:rPr lang="en-GB" sz="1900" dirty="0"/>
              <a:t>start drafting as soon as possible, don’t leave everything for a final “mad rush”;</a:t>
            </a:r>
            <a:endParaRPr lang="hu-HU" sz="1900" dirty="0"/>
          </a:p>
          <a:p>
            <a:pPr lvl="0"/>
            <a:r>
              <a:rPr lang="en-GB" sz="1900" dirty="0"/>
              <a:t>keep to </a:t>
            </a:r>
            <a:r>
              <a:rPr lang="en-GB" sz="1900" b="1" dirty="0"/>
              <a:t>“</a:t>
            </a:r>
            <a:r>
              <a:rPr lang="en-GB" sz="1900" b="1" dirty="0">
                <a:solidFill>
                  <a:srgbClr val="FF0000"/>
                </a:solidFill>
              </a:rPr>
              <a:t>reasonable length”, e.g. </a:t>
            </a:r>
            <a:r>
              <a:rPr lang="en-GB" sz="1900" b="1" dirty="0" smtClean="0">
                <a:solidFill>
                  <a:srgbClr val="FF0000"/>
                </a:solidFill>
              </a:rPr>
              <a:t>Exec</a:t>
            </a:r>
            <a:r>
              <a:rPr lang="hu-HU" sz="1900" b="1" dirty="0" err="1" smtClean="0">
                <a:solidFill>
                  <a:srgbClr val="FF0000"/>
                </a:solidFill>
              </a:rPr>
              <a:t>utive</a:t>
            </a:r>
            <a:r>
              <a:rPr lang="hu-HU" sz="1900" b="1" dirty="0" smtClean="0">
                <a:solidFill>
                  <a:srgbClr val="FF0000"/>
                </a:solidFill>
              </a:rPr>
              <a:t> </a:t>
            </a:r>
            <a:r>
              <a:rPr lang="en-GB" sz="1900" b="1" dirty="0" smtClean="0">
                <a:solidFill>
                  <a:srgbClr val="FF0000"/>
                </a:solidFill>
              </a:rPr>
              <a:t>Summary </a:t>
            </a:r>
            <a:r>
              <a:rPr lang="en-GB" sz="1900" b="1" dirty="0">
                <a:solidFill>
                  <a:srgbClr val="FF0000"/>
                </a:solidFill>
              </a:rPr>
              <a:t>3-5, Main Report 50-100</a:t>
            </a:r>
            <a:r>
              <a:rPr lang="en-GB" sz="1900" dirty="0"/>
              <a:t>;</a:t>
            </a:r>
            <a:endParaRPr lang="hu-HU" sz="1900" dirty="0"/>
          </a:p>
          <a:p>
            <a:r>
              <a:rPr lang="en-GB" sz="1900" dirty="0"/>
              <a:t>Keep </a:t>
            </a:r>
            <a:r>
              <a:rPr lang="en-GB" sz="1900" b="1" dirty="0"/>
              <a:t>clients informed on progress </a:t>
            </a:r>
            <a:r>
              <a:rPr lang="en-GB" sz="1900" dirty="0"/>
              <a:t>and likely outcomes, avoid surprises in draft reports.</a:t>
            </a:r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2067344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The main </a:t>
            </a:r>
            <a:r>
              <a:rPr lang="hu-HU" dirty="0" err="1" smtClean="0"/>
              <a:t>report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86694" y="1134492"/>
            <a:ext cx="11017224" cy="5887021"/>
          </a:xfrm>
        </p:spPr>
        <p:txBody>
          <a:bodyPr>
            <a:normAutofit fontScale="40000" lnSpcReduction="20000"/>
          </a:bodyPr>
          <a:lstStyle/>
          <a:p>
            <a:pPr marL="274320" algn="just" fontAlgn="t">
              <a:lnSpc>
                <a:spcPct val="150000"/>
              </a:lnSpc>
              <a:spcBef>
                <a:spcPts val="600"/>
              </a:spcBef>
            </a:pPr>
            <a:r>
              <a:rPr lang="en-GB" sz="5000" b="1" dirty="0">
                <a:ea typeface="Times New Roman"/>
                <a:cs typeface="Times New Roman"/>
              </a:rPr>
              <a:t>Title Page</a:t>
            </a:r>
            <a:endParaRPr lang="hu-HU" sz="5000" dirty="0">
              <a:latin typeface="Arial"/>
            </a:endParaRPr>
          </a:p>
          <a:p>
            <a:pPr marL="27432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b="1" dirty="0">
                <a:ea typeface="Times New Roman"/>
                <a:cs typeface="Times New Roman"/>
              </a:rPr>
              <a:t>Table of Contents</a:t>
            </a:r>
            <a:endParaRPr lang="hu-HU" sz="5000" dirty="0">
              <a:latin typeface="Arial"/>
            </a:endParaRPr>
          </a:p>
          <a:p>
            <a:pPr marL="27432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b="1" dirty="0">
                <a:ea typeface="Times New Roman"/>
                <a:cs typeface="Times New Roman"/>
              </a:rPr>
              <a:t>List of Tables/Charts</a:t>
            </a:r>
            <a:endParaRPr lang="hu-HU" sz="5000" dirty="0">
              <a:latin typeface="Arial"/>
            </a:endParaRPr>
          </a:p>
          <a:p>
            <a:pPr marL="274320" algn="just" fontAlgn="t">
              <a:lnSpc>
                <a:spcPct val="150000"/>
              </a:lnSpc>
              <a:spcBef>
                <a:spcPts val="600"/>
              </a:spcBef>
            </a:pPr>
            <a:r>
              <a:rPr lang="en-GB" sz="5000" b="1" dirty="0">
                <a:ea typeface="Times New Roman"/>
                <a:cs typeface="Times New Roman"/>
              </a:rPr>
              <a:t>Glossary of Abbreviations</a:t>
            </a:r>
            <a:endParaRPr lang="hu-HU" sz="5000" dirty="0">
              <a:latin typeface="Arial"/>
            </a:endParaRPr>
          </a:p>
          <a:p>
            <a:pPr marL="274320" algn="just" fontAlgn="t">
              <a:lnSpc>
                <a:spcPct val="150000"/>
              </a:lnSpc>
              <a:spcBef>
                <a:spcPts val="600"/>
              </a:spcBef>
            </a:pPr>
            <a:r>
              <a:rPr lang="en-GB" sz="5000" b="1" dirty="0">
                <a:ea typeface="Times New Roman"/>
                <a:cs typeface="Times New Roman"/>
              </a:rPr>
              <a:t>Executive Summary (3-5 pages)</a:t>
            </a:r>
            <a:endParaRPr lang="hu-HU" sz="5000" dirty="0">
              <a:latin typeface="Arial"/>
            </a:endParaRPr>
          </a:p>
          <a:p>
            <a:pPr marL="274320" algn="just" fontAlgn="t">
              <a:spcBef>
                <a:spcPts val="600"/>
              </a:spcBef>
            </a:pPr>
            <a:r>
              <a:rPr lang="en-GB" sz="5000" b="1" dirty="0">
                <a:ea typeface="Times New Roman"/>
                <a:cs typeface="Times New Roman"/>
              </a:rPr>
              <a:t>Main Report</a:t>
            </a:r>
            <a:endParaRPr lang="hu-HU" sz="5000" dirty="0">
              <a:latin typeface="Arial"/>
            </a:endParaRPr>
          </a:p>
          <a:p>
            <a:pPr marL="45720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dirty="0">
                <a:ea typeface="Times New Roman"/>
                <a:cs typeface="Times New Roman"/>
              </a:rPr>
              <a:t>Chapter 1	</a:t>
            </a:r>
            <a:r>
              <a:rPr lang="en-GB" sz="5000" b="1" dirty="0">
                <a:ea typeface="Times New Roman"/>
                <a:cs typeface="Times New Roman"/>
              </a:rPr>
              <a:t>Introduction </a:t>
            </a:r>
            <a:endParaRPr lang="hu-HU" sz="5000" b="1" dirty="0">
              <a:latin typeface="Arial"/>
            </a:endParaRPr>
          </a:p>
          <a:p>
            <a:pPr marL="45720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dirty="0">
                <a:ea typeface="Times New Roman"/>
                <a:cs typeface="Times New Roman"/>
              </a:rPr>
              <a:t>Chapter 2	</a:t>
            </a:r>
            <a:r>
              <a:rPr lang="en-GB" sz="5000" b="1" dirty="0">
                <a:ea typeface="Times New Roman"/>
                <a:cs typeface="Times New Roman"/>
              </a:rPr>
              <a:t>Background, Methodology and </a:t>
            </a:r>
            <a:r>
              <a:rPr lang="en-GB" sz="5000" b="1" dirty="0" smtClean="0">
                <a:ea typeface="Times New Roman"/>
                <a:cs typeface="Times New Roman"/>
              </a:rPr>
              <a:t>Approach</a:t>
            </a:r>
            <a:r>
              <a:rPr lang="hu-HU" sz="5000" b="1" dirty="0" smtClean="0">
                <a:ea typeface="Times New Roman"/>
                <a:cs typeface="Times New Roman"/>
              </a:rPr>
              <a:t> </a:t>
            </a:r>
            <a:r>
              <a:rPr lang="hu-HU" sz="5000" dirty="0" smtClean="0">
                <a:ea typeface="Times New Roman"/>
                <a:cs typeface="Times New Roman"/>
              </a:rPr>
              <a:t>(</a:t>
            </a:r>
            <a:r>
              <a:rPr lang="hu-HU" sz="5000" dirty="0" err="1" smtClean="0">
                <a:ea typeface="Times New Roman"/>
                <a:cs typeface="Times New Roman"/>
              </a:rPr>
              <a:t>data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hu-HU" sz="5000" dirty="0" err="1" smtClean="0">
                <a:ea typeface="Times New Roman"/>
                <a:cs typeface="Times New Roman"/>
              </a:rPr>
              <a:t>sources</a:t>
            </a:r>
            <a:r>
              <a:rPr lang="hu-HU" sz="5000" dirty="0" smtClean="0">
                <a:ea typeface="Times New Roman"/>
                <a:cs typeface="Times New Roman"/>
              </a:rPr>
              <a:t>, </a:t>
            </a:r>
            <a:r>
              <a:rPr lang="hu-HU" sz="5000" dirty="0" err="1" smtClean="0">
                <a:ea typeface="Times New Roman"/>
                <a:cs typeface="Times New Roman"/>
              </a:rPr>
              <a:t>limitations</a:t>
            </a:r>
            <a:r>
              <a:rPr lang="hu-HU" sz="5000" dirty="0" smtClean="0">
                <a:ea typeface="Times New Roman"/>
                <a:cs typeface="Times New Roman"/>
              </a:rPr>
              <a:t>)</a:t>
            </a:r>
            <a:endParaRPr lang="hu-HU" sz="5000" dirty="0">
              <a:latin typeface="Arial"/>
            </a:endParaRPr>
          </a:p>
          <a:p>
            <a:pPr marL="45720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dirty="0">
                <a:ea typeface="Times New Roman"/>
                <a:cs typeface="Times New Roman"/>
              </a:rPr>
              <a:t>Chapters 3-7	</a:t>
            </a:r>
            <a:r>
              <a:rPr lang="en-GB" sz="5000" b="1" dirty="0">
                <a:ea typeface="Times New Roman"/>
                <a:cs typeface="Times New Roman"/>
              </a:rPr>
              <a:t>Key Findings </a:t>
            </a:r>
            <a:r>
              <a:rPr lang="en-GB" sz="5000" dirty="0">
                <a:ea typeface="Times New Roman"/>
                <a:cs typeface="Times New Roman"/>
              </a:rPr>
              <a:t>structured </a:t>
            </a:r>
            <a:r>
              <a:rPr lang="en-GB" sz="5000" dirty="0" smtClean="0">
                <a:ea typeface="Times New Roman"/>
                <a:cs typeface="Times New Roman"/>
              </a:rPr>
              <a:t>by </a:t>
            </a:r>
            <a:r>
              <a:rPr lang="hu-HU" sz="5000" dirty="0" smtClean="0">
                <a:ea typeface="Times New Roman"/>
                <a:cs typeface="Times New Roman"/>
              </a:rPr>
              <a:t>TOR </a:t>
            </a:r>
            <a:r>
              <a:rPr lang="hu-HU" sz="5000" dirty="0" err="1" smtClean="0">
                <a:ea typeface="Times New Roman"/>
                <a:cs typeface="Times New Roman"/>
              </a:rPr>
              <a:t>issues</a:t>
            </a:r>
            <a:r>
              <a:rPr lang="hu-HU" sz="5000" dirty="0" smtClean="0">
                <a:ea typeface="Times New Roman"/>
                <a:cs typeface="Times New Roman"/>
              </a:rPr>
              <a:t> (</a:t>
            </a:r>
            <a:r>
              <a:rPr lang="en-GB" sz="5000" dirty="0" smtClean="0">
                <a:ea typeface="Times New Roman"/>
                <a:cs typeface="Times New Roman"/>
              </a:rPr>
              <a:t>key evaluation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en-GB" sz="5000" dirty="0" smtClean="0">
                <a:ea typeface="Times New Roman"/>
                <a:cs typeface="Times New Roman"/>
              </a:rPr>
              <a:t>questions</a:t>
            </a:r>
            <a:r>
              <a:rPr lang="hu-HU" sz="5000" dirty="0" smtClean="0">
                <a:ea typeface="Times New Roman"/>
                <a:cs typeface="Times New Roman"/>
              </a:rPr>
              <a:t>)</a:t>
            </a:r>
          </a:p>
          <a:p>
            <a:pPr marL="0" indent="0" algn="just" fontAlgn="t">
              <a:lnSpc>
                <a:spcPct val="150000"/>
              </a:lnSpc>
              <a:spcBef>
                <a:spcPts val="0"/>
              </a:spcBef>
              <a:buNone/>
            </a:pPr>
            <a:r>
              <a:rPr lang="hu-HU" sz="5000" dirty="0">
                <a:ea typeface="Times New Roman"/>
                <a:cs typeface="Times New Roman"/>
              </a:rPr>
              <a:t>	</a:t>
            </a:r>
            <a:r>
              <a:rPr lang="hu-HU" sz="5000" dirty="0" smtClean="0">
                <a:ea typeface="Times New Roman"/>
                <a:cs typeface="Times New Roman"/>
              </a:rPr>
              <a:t>	</a:t>
            </a:r>
            <a:r>
              <a:rPr lang="hu-HU" sz="5000" dirty="0" err="1" smtClean="0">
                <a:ea typeface="Times New Roman"/>
                <a:cs typeface="Times New Roman"/>
              </a:rPr>
              <a:t>or</a:t>
            </a:r>
            <a:r>
              <a:rPr lang="hu-HU" sz="5000" dirty="0" smtClean="0">
                <a:ea typeface="Times New Roman"/>
                <a:cs typeface="Times New Roman"/>
              </a:rPr>
              <a:t>  main </a:t>
            </a:r>
            <a:r>
              <a:rPr lang="hu-HU" sz="5000" dirty="0" err="1" smtClean="0">
                <a:ea typeface="Times New Roman"/>
                <a:cs typeface="Times New Roman"/>
              </a:rPr>
              <a:t>interventions</a:t>
            </a:r>
            <a:r>
              <a:rPr lang="hu-HU" sz="5000" dirty="0" smtClean="0">
                <a:ea typeface="Times New Roman"/>
                <a:cs typeface="Times New Roman"/>
              </a:rPr>
              <a:t> (</a:t>
            </a:r>
            <a:r>
              <a:rPr lang="hu-HU" sz="5000" dirty="0" err="1" smtClean="0">
                <a:ea typeface="Times New Roman"/>
                <a:cs typeface="Times New Roman"/>
              </a:rPr>
              <a:t>multiple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hu-HU" sz="5000" dirty="0" err="1" smtClean="0">
                <a:ea typeface="Times New Roman"/>
                <a:cs typeface="Times New Roman"/>
              </a:rPr>
              <a:t>chapters</a:t>
            </a:r>
            <a:r>
              <a:rPr lang="hu-HU" sz="5000" dirty="0" smtClean="0">
                <a:ea typeface="Times New Roman"/>
                <a:cs typeface="Times New Roman"/>
              </a:rPr>
              <a:t>)</a:t>
            </a:r>
            <a:r>
              <a:rPr lang="en-GB" sz="5000" dirty="0" smtClean="0">
                <a:ea typeface="Times New Roman"/>
                <a:cs typeface="Times New Roman"/>
              </a:rPr>
              <a:t>.</a:t>
            </a:r>
            <a:endParaRPr lang="hu-HU" sz="5000" dirty="0">
              <a:latin typeface="Arial"/>
            </a:endParaRPr>
          </a:p>
          <a:p>
            <a:pPr marL="45720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dirty="0">
                <a:ea typeface="Times New Roman"/>
                <a:cs typeface="Times New Roman"/>
              </a:rPr>
              <a:t>Chapter 8	</a:t>
            </a:r>
            <a:r>
              <a:rPr lang="en-GB" sz="5000" b="1" dirty="0">
                <a:ea typeface="Times New Roman"/>
                <a:cs typeface="Times New Roman"/>
              </a:rPr>
              <a:t>Horizontal Issues and </a:t>
            </a:r>
            <a:r>
              <a:rPr lang="en-GB" sz="5000" b="1" dirty="0" smtClean="0">
                <a:ea typeface="Times New Roman"/>
                <a:cs typeface="Times New Roman"/>
              </a:rPr>
              <a:t>Themes</a:t>
            </a:r>
            <a:endParaRPr lang="hu-HU" sz="5000" b="1" dirty="0">
              <a:latin typeface="Arial"/>
            </a:endParaRPr>
          </a:p>
          <a:p>
            <a:pPr marL="457200" algn="just" fontAlgn="t">
              <a:lnSpc>
                <a:spcPct val="150000"/>
              </a:lnSpc>
              <a:spcBef>
                <a:spcPts val="0"/>
              </a:spcBef>
            </a:pPr>
            <a:r>
              <a:rPr lang="en-GB" sz="5000" dirty="0" smtClean="0">
                <a:ea typeface="Times New Roman"/>
                <a:cs typeface="Times New Roman"/>
              </a:rPr>
              <a:t>Chapter </a:t>
            </a:r>
            <a:r>
              <a:rPr lang="en-GB" sz="5000" dirty="0">
                <a:ea typeface="Times New Roman"/>
                <a:cs typeface="Times New Roman"/>
              </a:rPr>
              <a:t>9	</a:t>
            </a:r>
            <a:r>
              <a:rPr lang="en-GB" sz="5000" b="1" dirty="0">
                <a:ea typeface="Times New Roman"/>
                <a:cs typeface="Times New Roman"/>
              </a:rPr>
              <a:t>Key Findings, Conclusions and </a:t>
            </a:r>
            <a:r>
              <a:rPr lang="en-GB" sz="5000" b="1" dirty="0" smtClean="0">
                <a:ea typeface="Times New Roman"/>
                <a:cs typeface="Times New Roman"/>
              </a:rPr>
              <a:t>Recommendations</a:t>
            </a:r>
            <a:r>
              <a:rPr lang="hu-HU" sz="5000" dirty="0" smtClean="0">
                <a:ea typeface="Times New Roman"/>
                <a:cs typeface="Times New Roman"/>
              </a:rPr>
              <a:t> (</a:t>
            </a:r>
            <a:r>
              <a:rPr lang="hu-HU" sz="5000" dirty="0" err="1" smtClean="0">
                <a:ea typeface="Times New Roman"/>
                <a:cs typeface="Times New Roman"/>
              </a:rPr>
              <a:t>links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hu-HU" sz="5000" dirty="0" err="1" smtClean="0">
                <a:ea typeface="Times New Roman"/>
                <a:cs typeface="Times New Roman"/>
              </a:rPr>
              <a:t>to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hu-HU" sz="5000" dirty="0" err="1">
                <a:ea typeface="Times New Roman"/>
                <a:cs typeface="Times New Roman"/>
              </a:rPr>
              <a:t>F</a:t>
            </a:r>
            <a:r>
              <a:rPr lang="hu-HU" sz="5000" dirty="0" err="1" smtClean="0">
                <a:ea typeface="Times New Roman"/>
                <a:cs typeface="Times New Roman"/>
              </a:rPr>
              <a:t>indings</a:t>
            </a:r>
            <a:r>
              <a:rPr lang="hu-HU" sz="5000" dirty="0" smtClean="0">
                <a:ea typeface="Times New Roman"/>
                <a:cs typeface="Times New Roman"/>
              </a:rPr>
              <a:t> </a:t>
            </a:r>
            <a:r>
              <a:rPr lang="hu-HU" sz="5000" dirty="0" err="1" smtClean="0">
                <a:ea typeface="Times New Roman"/>
                <a:cs typeface="Times New Roman"/>
              </a:rPr>
              <a:t>chapters</a:t>
            </a:r>
            <a:r>
              <a:rPr lang="hu-HU" sz="5000" dirty="0" smtClean="0">
                <a:ea typeface="Times New Roman"/>
                <a:cs typeface="Times New Roman"/>
              </a:rPr>
              <a:t>)</a:t>
            </a:r>
            <a:endParaRPr lang="hu-HU" sz="5000" dirty="0">
              <a:latin typeface="Arial"/>
            </a:endParaRPr>
          </a:p>
          <a:p>
            <a:pPr marL="274320" algn="just" fontAlgn="t">
              <a:lnSpc>
                <a:spcPct val="150000"/>
              </a:lnSpc>
              <a:spcBef>
                <a:spcPts val="600"/>
              </a:spcBef>
            </a:pPr>
            <a:r>
              <a:rPr lang="en-GB" sz="5000" b="1" dirty="0">
                <a:ea typeface="Times New Roman"/>
                <a:cs typeface="Times New Roman"/>
              </a:rPr>
              <a:t>Appendices</a:t>
            </a:r>
            <a:endParaRPr lang="hu-HU" sz="5000" dirty="0">
              <a:latin typeface="Arial"/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7732020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Finding</a:t>
            </a:r>
            <a:r>
              <a:rPr lang="hu-HU" dirty="0" smtClean="0"/>
              <a:t> – </a:t>
            </a:r>
            <a:r>
              <a:rPr lang="hu-HU" dirty="0" err="1" smtClean="0"/>
              <a:t>Conclusion</a:t>
            </a:r>
            <a:r>
              <a:rPr lang="hu-HU" dirty="0" smtClean="0"/>
              <a:t> - </a:t>
            </a:r>
            <a:r>
              <a:rPr lang="hu-HU" dirty="0" err="1" smtClean="0"/>
              <a:t>Recommendation</a:t>
            </a:r>
            <a:endParaRPr lang="hu-H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1461992"/>
            <a:ext cx="7560840" cy="469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331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</a:t>
            </a:r>
            <a:r>
              <a:rPr lang="hu-HU" dirty="0" err="1" smtClean="0"/>
              <a:t>grid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presenting</a:t>
            </a:r>
            <a:r>
              <a:rPr lang="hu-HU" dirty="0" smtClean="0"/>
              <a:t> </a:t>
            </a:r>
            <a:r>
              <a:rPr lang="hu-HU" dirty="0" err="1" smtClean="0"/>
              <a:t>findings</a:t>
            </a:r>
            <a:r>
              <a:rPr lang="hu-HU" dirty="0" smtClean="0"/>
              <a:t>, </a:t>
            </a:r>
            <a:r>
              <a:rPr lang="hu-HU" dirty="0" err="1" smtClean="0"/>
              <a:t>conclusions</a:t>
            </a:r>
            <a:r>
              <a:rPr lang="hu-HU" dirty="0" smtClean="0"/>
              <a:t> and </a:t>
            </a:r>
            <a:r>
              <a:rPr lang="hu-HU" dirty="0" err="1" smtClean="0"/>
              <a:t>recommendations</a:t>
            </a:r>
            <a:endParaRPr lang="hu-H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316" y="2095815"/>
            <a:ext cx="7059780" cy="3718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zövegdoboz 2"/>
          <p:cNvSpPr txBox="1"/>
          <p:nvPr/>
        </p:nvSpPr>
        <p:spPr>
          <a:xfrm>
            <a:off x="766614" y="1494532"/>
            <a:ext cx="10873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err="1" smtClean="0">
                <a:solidFill>
                  <a:schemeClr val="tx2"/>
                </a:solidFill>
              </a:rPr>
              <a:t>Clear</a:t>
            </a:r>
            <a:r>
              <a:rPr lang="hu-HU" sz="2800" b="1" dirty="0" smtClean="0">
                <a:solidFill>
                  <a:schemeClr val="tx2"/>
                </a:solidFill>
              </a:rPr>
              <a:t> </a:t>
            </a:r>
            <a:r>
              <a:rPr lang="hu-HU" sz="2800" b="1" dirty="0" err="1" smtClean="0">
                <a:solidFill>
                  <a:schemeClr val="tx2"/>
                </a:solidFill>
              </a:rPr>
              <a:t>summary</a:t>
            </a:r>
            <a:r>
              <a:rPr lang="hu-HU" sz="2800" b="1" dirty="0" smtClean="0">
                <a:solidFill>
                  <a:schemeClr val="tx2"/>
                </a:solidFill>
              </a:rPr>
              <a:t>  - </a:t>
            </a:r>
            <a:r>
              <a:rPr lang="hu-HU" sz="2800" b="1" dirty="0" err="1" smtClean="0">
                <a:solidFill>
                  <a:schemeClr val="tx2"/>
                </a:solidFill>
              </a:rPr>
              <a:t>easy</a:t>
            </a:r>
            <a:r>
              <a:rPr lang="hu-HU" sz="2800" b="1" dirty="0" smtClean="0">
                <a:solidFill>
                  <a:schemeClr val="tx2"/>
                </a:solidFill>
              </a:rPr>
              <a:t> </a:t>
            </a:r>
            <a:r>
              <a:rPr lang="hu-HU" sz="2800" b="1" dirty="0" err="1" smtClean="0">
                <a:solidFill>
                  <a:schemeClr val="tx2"/>
                </a:solidFill>
              </a:rPr>
              <a:t>to</a:t>
            </a:r>
            <a:r>
              <a:rPr lang="hu-HU" sz="2800" b="1" dirty="0" smtClean="0">
                <a:solidFill>
                  <a:schemeClr val="tx2"/>
                </a:solidFill>
              </a:rPr>
              <a:t> </a:t>
            </a:r>
            <a:r>
              <a:rPr lang="hu-HU" sz="2800" b="1" dirty="0" err="1" smtClean="0">
                <a:solidFill>
                  <a:schemeClr val="tx2"/>
                </a:solidFill>
              </a:rPr>
              <a:t>follow-up</a:t>
            </a:r>
            <a:r>
              <a:rPr lang="hu-HU" sz="2800" b="1" dirty="0" smtClean="0">
                <a:solidFill>
                  <a:schemeClr val="tx2"/>
                </a:solidFill>
              </a:rPr>
              <a:t>  </a:t>
            </a:r>
            <a:r>
              <a:rPr lang="hu-HU" sz="2800" b="1" dirty="0" err="1" smtClean="0">
                <a:solidFill>
                  <a:schemeClr val="tx2"/>
                </a:solidFill>
              </a:rPr>
              <a:t>the</a:t>
            </a:r>
            <a:r>
              <a:rPr lang="hu-HU" sz="2800" b="1" dirty="0" smtClean="0">
                <a:solidFill>
                  <a:schemeClr val="tx2"/>
                </a:solidFill>
              </a:rPr>
              <a:t> </a:t>
            </a:r>
            <a:r>
              <a:rPr lang="hu-HU" sz="2800" b="1" dirty="0" err="1" smtClean="0">
                <a:solidFill>
                  <a:schemeClr val="tx2"/>
                </a:solidFill>
              </a:rPr>
              <a:t>evaluation</a:t>
            </a:r>
            <a:r>
              <a:rPr lang="hu-HU" sz="2800" b="1" dirty="0" smtClean="0">
                <a:solidFill>
                  <a:schemeClr val="tx2"/>
                </a:solidFill>
              </a:rPr>
              <a:t> </a:t>
            </a:r>
            <a:r>
              <a:rPr lang="hu-HU" sz="2800" b="1" dirty="0" err="1" smtClean="0">
                <a:solidFill>
                  <a:schemeClr val="tx2"/>
                </a:solidFill>
              </a:rPr>
              <a:t>recommendations</a:t>
            </a:r>
            <a:endParaRPr lang="hu-H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87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    OUR POSITION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50590" y="1926580"/>
            <a:ext cx="10971372" cy="4633874"/>
          </a:xfrm>
        </p:spPr>
        <p:txBody>
          <a:bodyPr/>
          <a:lstStyle/>
          <a:p>
            <a:pPr marL="0" indent="0" algn="ctr">
              <a:buNone/>
            </a:pPr>
            <a:r>
              <a:rPr lang="hu-HU" sz="2800" b="1" dirty="0" smtClean="0"/>
              <a:t>Evaluation is a </a:t>
            </a:r>
            <a:r>
              <a:rPr lang="hu-HU" sz="2800" b="1" dirty="0" err="1" smtClean="0"/>
              <a:t>key</a:t>
            </a:r>
            <a:r>
              <a:rPr lang="hu-HU" sz="2800" b="1" dirty="0" smtClean="0"/>
              <a:t> management </a:t>
            </a:r>
            <a:r>
              <a:rPr lang="hu-HU" sz="2800" b="1" dirty="0" err="1" smtClean="0"/>
              <a:t>tool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to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learn</a:t>
            </a:r>
            <a:r>
              <a:rPr lang="hu-HU" sz="2800" b="1" dirty="0" smtClean="0"/>
              <a:t>:</a:t>
            </a:r>
          </a:p>
          <a:p>
            <a:pPr marL="0" indent="0" algn="ctr">
              <a:buNone/>
            </a:pPr>
            <a:endParaRPr lang="hu-HU" sz="2800" dirty="0"/>
          </a:p>
          <a:p>
            <a:pPr algn="ctr"/>
            <a:r>
              <a:rPr lang="hu-HU" sz="2800" dirty="0" err="1" smtClean="0"/>
              <a:t>What</a:t>
            </a:r>
            <a:r>
              <a:rPr lang="hu-HU" sz="2800" dirty="0" smtClean="0"/>
              <a:t> has </a:t>
            </a:r>
            <a:r>
              <a:rPr lang="hu-HU" sz="2800" dirty="0" err="1" smtClean="0"/>
              <a:t>worked</a:t>
            </a:r>
            <a:r>
              <a:rPr lang="hu-HU" sz="2800" dirty="0" smtClean="0"/>
              <a:t>  </a:t>
            </a:r>
            <a:r>
              <a:rPr lang="hu-HU" sz="2800" dirty="0" err="1" smtClean="0"/>
              <a:t>well</a:t>
            </a:r>
            <a:r>
              <a:rPr lang="hu-HU" sz="2800" dirty="0" smtClean="0"/>
              <a:t> and </a:t>
            </a:r>
            <a:r>
              <a:rPr lang="hu-HU" sz="2800" dirty="0" err="1" smtClean="0"/>
              <a:t>what</a:t>
            </a:r>
            <a:r>
              <a:rPr lang="hu-HU" sz="2800" dirty="0" smtClean="0"/>
              <a:t> has </a:t>
            </a:r>
            <a:r>
              <a:rPr lang="hu-HU" sz="2800" dirty="0" err="1" smtClean="0"/>
              <a:t>not</a:t>
            </a:r>
            <a:endParaRPr lang="hu-HU" sz="2800" dirty="0" smtClean="0"/>
          </a:p>
          <a:p>
            <a:pPr algn="ctr"/>
            <a:r>
              <a:rPr lang="hu-HU" sz="2800" dirty="0" err="1" smtClean="0"/>
              <a:t>What</a:t>
            </a:r>
            <a:r>
              <a:rPr lang="hu-HU" sz="2800" dirty="0" smtClean="0"/>
              <a:t> </a:t>
            </a:r>
            <a:r>
              <a:rPr lang="hu-HU" sz="2800" dirty="0" err="1" smtClean="0"/>
              <a:t>can</a:t>
            </a:r>
            <a:r>
              <a:rPr lang="hu-HU" sz="2800" dirty="0" smtClean="0"/>
              <a:t> be </a:t>
            </a:r>
            <a:r>
              <a:rPr lang="hu-HU" sz="2800" dirty="0" err="1" smtClean="0"/>
              <a:t>continued</a:t>
            </a:r>
            <a:r>
              <a:rPr lang="hu-HU" sz="2800" dirty="0" smtClean="0"/>
              <a:t> and </a:t>
            </a:r>
            <a:r>
              <a:rPr lang="hu-HU" sz="2800" dirty="0" err="1" smtClean="0"/>
              <a:t>what</a:t>
            </a:r>
            <a:r>
              <a:rPr lang="hu-HU" sz="2800" dirty="0" smtClean="0"/>
              <a:t> </a:t>
            </a:r>
            <a:r>
              <a:rPr lang="hu-HU" sz="2800" dirty="0" err="1" smtClean="0"/>
              <a:t>should</a:t>
            </a:r>
            <a:r>
              <a:rPr lang="hu-HU" sz="2800" dirty="0" smtClean="0"/>
              <a:t> be </a:t>
            </a:r>
            <a:r>
              <a:rPr lang="hu-HU" sz="2800" dirty="0" err="1" smtClean="0"/>
              <a:t>re-designed</a:t>
            </a:r>
            <a:endParaRPr lang="hu-HU" sz="2800" dirty="0" smtClean="0"/>
          </a:p>
          <a:p>
            <a:endParaRPr lang="hu-HU" dirty="0" smtClean="0"/>
          </a:p>
          <a:p>
            <a:pPr marL="0" indent="0" algn="ctr">
              <a:buNone/>
            </a:pPr>
            <a:r>
              <a:rPr lang="hu-HU" sz="3200" b="1" dirty="0" err="1"/>
              <a:t>Effective</a:t>
            </a:r>
            <a:r>
              <a:rPr lang="hu-HU" sz="3200" b="1" dirty="0"/>
              <a:t> </a:t>
            </a:r>
            <a:r>
              <a:rPr lang="hu-HU" sz="3200" b="1" dirty="0" err="1"/>
              <a:t>communication</a:t>
            </a:r>
            <a:r>
              <a:rPr lang="hu-HU" sz="3200" b="1" dirty="0"/>
              <a:t> </a:t>
            </a:r>
            <a:r>
              <a:rPr lang="hu-HU" sz="3200" b="1" dirty="0" smtClean="0"/>
              <a:t>of </a:t>
            </a:r>
            <a:r>
              <a:rPr lang="hu-HU" sz="3200" b="1" dirty="0" err="1" smtClean="0"/>
              <a:t>evaluation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results</a:t>
            </a:r>
            <a:r>
              <a:rPr lang="hu-HU" sz="3200" b="1" dirty="0" smtClean="0"/>
              <a:t> is </a:t>
            </a:r>
            <a:r>
              <a:rPr lang="hu-HU" sz="3200" b="1" dirty="0" err="1" smtClean="0"/>
              <a:t>necessary</a:t>
            </a:r>
            <a:r>
              <a:rPr lang="hu-HU" sz="3200" b="1" dirty="0" smtClean="0"/>
              <a:t> </a:t>
            </a:r>
            <a:r>
              <a:rPr lang="hu-HU" sz="3200" dirty="0" err="1" smtClean="0"/>
              <a:t>to</a:t>
            </a:r>
            <a:r>
              <a:rPr lang="hu-HU" sz="3200" dirty="0" smtClean="0"/>
              <a:t> </a:t>
            </a:r>
            <a:r>
              <a:rPr lang="hu-HU" sz="3200" dirty="0" err="1" smtClean="0"/>
              <a:t>support</a:t>
            </a:r>
            <a:r>
              <a:rPr lang="hu-HU" sz="3200" dirty="0" smtClean="0"/>
              <a:t> </a:t>
            </a:r>
            <a:r>
              <a:rPr lang="hu-HU" sz="3200" dirty="0" err="1" smtClean="0"/>
              <a:t>decision-making</a:t>
            </a:r>
            <a:r>
              <a:rPr lang="hu-HU" sz="3200" dirty="0" smtClean="0"/>
              <a:t> </a:t>
            </a:r>
            <a:r>
              <a:rPr lang="hu-HU" sz="3200" dirty="0" err="1" smtClean="0"/>
              <a:t>properly</a:t>
            </a:r>
            <a:r>
              <a:rPr lang="hu-HU" sz="3200" dirty="0" smtClean="0"/>
              <a:t>.</a:t>
            </a:r>
            <a:endParaRPr lang="hu-HU" sz="3200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976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Executive</a:t>
            </a:r>
            <a:r>
              <a:rPr lang="hu-HU" dirty="0" smtClean="0"/>
              <a:t> </a:t>
            </a:r>
            <a:r>
              <a:rPr lang="hu-HU" dirty="0" err="1" smtClean="0"/>
              <a:t>summary</a:t>
            </a:r>
            <a:r>
              <a:rPr lang="hu-HU" dirty="0" smtClean="0"/>
              <a:t> </a:t>
            </a:r>
            <a:r>
              <a:rPr lang="hu-HU" dirty="0"/>
              <a:t>– </a:t>
            </a:r>
            <a:r>
              <a:rPr lang="hu-HU" dirty="0" err="1" smtClean="0"/>
              <a:t>key</a:t>
            </a:r>
            <a:r>
              <a:rPr lang="hu-HU" dirty="0" smtClean="0"/>
              <a:t> </a:t>
            </a:r>
            <a:r>
              <a:rPr lang="hu-HU" dirty="0" err="1" smtClean="0"/>
              <a:t>parameters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0629" y="1782564"/>
            <a:ext cx="10670263" cy="4032448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C000"/>
              </a:buClr>
            </a:pPr>
            <a:r>
              <a:rPr lang="en-US" sz="3300" dirty="0"/>
              <a:t>No more than </a:t>
            </a:r>
            <a:r>
              <a:rPr lang="en-US" sz="3300" b="1" dirty="0"/>
              <a:t>3-5 pages</a:t>
            </a:r>
          </a:p>
          <a:p>
            <a:pPr>
              <a:buClr>
                <a:srgbClr val="FFC000"/>
              </a:buClr>
            </a:pPr>
            <a:r>
              <a:rPr lang="en-US" sz="3300" b="1" dirty="0"/>
              <a:t>Self-contained</a:t>
            </a:r>
            <a:r>
              <a:rPr lang="en-US" sz="3300" dirty="0"/>
              <a:t>, i.e. understandable to a reader who does not read the main report, and who is unfamiliar with it</a:t>
            </a:r>
          </a:p>
          <a:p>
            <a:pPr>
              <a:buClr>
                <a:srgbClr val="FFC000"/>
              </a:buClr>
            </a:pPr>
            <a:r>
              <a:rPr lang="en-US" sz="3300" b="1" dirty="0"/>
              <a:t>Based on the main report</a:t>
            </a:r>
            <a:r>
              <a:rPr lang="en-US" sz="3300" dirty="0"/>
              <a:t>, and not include any key information not in the main report</a:t>
            </a:r>
          </a:p>
          <a:p>
            <a:pPr>
              <a:buClr>
                <a:srgbClr val="FFC000"/>
              </a:buClr>
            </a:pPr>
            <a:r>
              <a:rPr lang="en-US" sz="3300" dirty="0"/>
              <a:t>Written in a </a:t>
            </a:r>
            <a:r>
              <a:rPr lang="en-US" sz="3300" b="1" dirty="0"/>
              <a:t>non-technical </a:t>
            </a:r>
            <a:r>
              <a:rPr lang="en-US" sz="3300" b="1" dirty="0" smtClean="0"/>
              <a:t>language</a:t>
            </a:r>
            <a:r>
              <a:rPr lang="hu-HU" sz="3300" b="1" dirty="0" smtClean="0"/>
              <a:t> </a:t>
            </a:r>
            <a:r>
              <a:rPr lang="hu-HU" sz="3300" dirty="0" smtClean="0"/>
              <a:t>(</a:t>
            </a:r>
            <a:r>
              <a:rPr lang="hu-HU" sz="3300" dirty="0" err="1" smtClean="0"/>
              <a:t>serious</a:t>
            </a:r>
            <a:r>
              <a:rPr lang="hu-HU" sz="3300" dirty="0" smtClean="0"/>
              <a:t> </a:t>
            </a:r>
            <a:r>
              <a:rPr lang="hu-HU" sz="3300" dirty="0" err="1" smtClean="0"/>
              <a:t>journalism</a:t>
            </a:r>
            <a:r>
              <a:rPr lang="hu-HU" sz="3300" dirty="0" smtClean="0"/>
              <a:t>)</a:t>
            </a:r>
            <a:endParaRPr lang="en-US" sz="3300" dirty="0"/>
          </a:p>
          <a:p>
            <a:pPr>
              <a:buClr>
                <a:srgbClr val="FFC000"/>
              </a:buClr>
            </a:pPr>
            <a:r>
              <a:rPr lang="en-US" sz="3300" dirty="0"/>
              <a:t>Should </a:t>
            </a:r>
            <a:r>
              <a:rPr lang="en-US" sz="3300" b="1" dirty="0"/>
              <a:t>not have any major graphics or tables</a:t>
            </a:r>
            <a:r>
              <a:rPr lang="en-US" sz="3300" dirty="0"/>
              <a:t>, unless there is a very good reason otherwise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8950592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 smtClean="0"/>
              <a:t>Executive</a:t>
            </a:r>
            <a:r>
              <a:rPr lang="hu-HU" dirty="0" smtClean="0"/>
              <a:t> </a:t>
            </a:r>
            <a:r>
              <a:rPr lang="hu-HU" dirty="0" err="1" smtClean="0"/>
              <a:t>summary</a:t>
            </a:r>
            <a:r>
              <a:rPr lang="hu-HU" dirty="0" smtClean="0"/>
              <a:t> – </a:t>
            </a:r>
            <a:r>
              <a:rPr lang="hu-HU" dirty="0" err="1" smtClean="0"/>
              <a:t>typical</a:t>
            </a:r>
            <a:r>
              <a:rPr lang="hu-HU" dirty="0" smtClean="0"/>
              <a:t> </a:t>
            </a:r>
            <a:r>
              <a:rPr lang="hu-HU" dirty="0" err="1" smtClean="0"/>
              <a:t>structure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623" y="1638353"/>
            <a:ext cx="10742270" cy="460870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Introduction and Objectives </a:t>
            </a:r>
            <a:r>
              <a:rPr lang="en-IE" altLang="hu-HU" dirty="0">
                <a:ea typeface="Calibri" pitchFamily="34" charset="0"/>
              </a:rPr>
              <a:t>– 0.5 page</a:t>
            </a:r>
          </a:p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Programme description </a:t>
            </a:r>
            <a:r>
              <a:rPr lang="en-IE" altLang="hu-HU" dirty="0">
                <a:ea typeface="Calibri" pitchFamily="34" charset="0"/>
              </a:rPr>
              <a:t>– 0.5 page</a:t>
            </a:r>
          </a:p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Method</a:t>
            </a:r>
            <a:r>
              <a:rPr lang="en-IE" altLang="hu-HU" dirty="0">
                <a:ea typeface="Calibri" pitchFamily="34" charset="0"/>
              </a:rPr>
              <a:t> – 0.5 page</a:t>
            </a:r>
          </a:p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Key Findings </a:t>
            </a:r>
            <a:r>
              <a:rPr lang="en-IE" altLang="hu-HU" dirty="0">
                <a:ea typeface="Calibri" pitchFamily="34" charset="0"/>
              </a:rPr>
              <a:t>(e.g. by Priority Axis and Key Evaluation Questions) – 2-3 pages</a:t>
            </a:r>
          </a:p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Principal</a:t>
            </a:r>
            <a:r>
              <a:rPr lang="en-IE" altLang="hu-HU" dirty="0">
                <a:ea typeface="Calibri" pitchFamily="34" charset="0"/>
              </a:rPr>
              <a:t> </a:t>
            </a:r>
            <a:r>
              <a:rPr lang="en-IE" altLang="hu-HU" b="1" dirty="0">
                <a:ea typeface="Calibri" pitchFamily="34" charset="0"/>
              </a:rPr>
              <a:t>Conclusions</a:t>
            </a:r>
            <a:r>
              <a:rPr lang="en-IE" altLang="hu-HU" dirty="0">
                <a:ea typeface="Calibri" pitchFamily="34" charset="0"/>
              </a:rPr>
              <a:t> – 0.5 page</a:t>
            </a:r>
          </a:p>
          <a:p>
            <a:pPr marL="457200" indent="-457200">
              <a:spcBef>
                <a:spcPts val="3000"/>
              </a:spcBef>
              <a:buClr>
                <a:srgbClr val="333399"/>
              </a:buClr>
              <a:buFont typeface="Arial" charset="0"/>
              <a:buAutoNum type="arabicPeriod"/>
            </a:pPr>
            <a:r>
              <a:rPr lang="en-IE" altLang="hu-HU" b="1" dirty="0">
                <a:ea typeface="Calibri" pitchFamily="34" charset="0"/>
              </a:rPr>
              <a:t>Key</a:t>
            </a:r>
            <a:r>
              <a:rPr lang="en-IE" altLang="hu-HU" dirty="0">
                <a:ea typeface="Calibri" pitchFamily="34" charset="0"/>
              </a:rPr>
              <a:t> </a:t>
            </a:r>
            <a:r>
              <a:rPr lang="en-IE" altLang="hu-HU" b="1" dirty="0">
                <a:ea typeface="Calibri" pitchFamily="34" charset="0"/>
              </a:rPr>
              <a:t>Recommendations</a:t>
            </a:r>
            <a:r>
              <a:rPr lang="en-IE" altLang="hu-HU" dirty="0">
                <a:ea typeface="Calibri" pitchFamily="34" charset="0"/>
              </a:rPr>
              <a:t> – 0.5 page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38105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altLang="hu-HU" dirty="0" err="1" smtClean="0">
                <a:ea typeface="Calibri" pitchFamily="34" charset="0"/>
              </a:rPr>
              <a:t>Power</a:t>
            </a:r>
            <a:r>
              <a:rPr lang="hu-HU" altLang="hu-HU" dirty="0" smtClean="0">
                <a:ea typeface="Calibri" pitchFamily="34" charset="0"/>
              </a:rPr>
              <a:t> </a:t>
            </a:r>
            <a:r>
              <a:rPr lang="hu-HU" altLang="hu-HU" dirty="0" err="1" smtClean="0">
                <a:ea typeface="Calibri" pitchFamily="34" charset="0"/>
              </a:rPr>
              <a:t>Point</a:t>
            </a:r>
            <a:r>
              <a:rPr lang="hu-HU" altLang="hu-HU" dirty="0" smtClean="0">
                <a:ea typeface="Calibri" pitchFamily="34" charset="0"/>
              </a:rPr>
              <a:t> </a:t>
            </a:r>
            <a:r>
              <a:rPr lang="hu-HU" altLang="hu-HU" dirty="0" err="1" smtClean="0">
                <a:ea typeface="Calibri" pitchFamily="34" charset="0"/>
              </a:rPr>
              <a:t>Presentation</a:t>
            </a:r>
            <a:r>
              <a:rPr lang="hu-HU" altLang="hu-HU" dirty="0" smtClean="0">
                <a:ea typeface="Calibri" pitchFamily="34" charset="0"/>
              </a:rPr>
              <a:t> - </a:t>
            </a:r>
            <a:r>
              <a:rPr lang="en-IE" altLang="hu-HU" dirty="0" smtClean="0">
                <a:ea typeface="Calibri" pitchFamily="34" charset="0"/>
              </a:rPr>
              <a:t>K</a:t>
            </a:r>
            <a:r>
              <a:rPr lang="hu-HU" altLang="hu-HU" dirty="0" err="1" smtClean="0">
                <a:ea typeface="Calibri" pitchFamily="34" charset="0"/>
              </a:rPr>
              <a:t>ey</a:t>
            </a:r>
            <a:r>
              <a:rPr lang="hu-HU" altLang="hu-HU" dirty="0" smtClean="0">
                <a:ea typeface="Calibri" pitchFamily="34" charset="0"/>
              </a:rPr>
              <a:t> </a:t>
            </a:r>
            <a:r>
              <a:rPr lang="hu-HU" altLang="hu-HU" dirty="0" err="1" smtClean="0">
                <a:ea typeface="Calibri" pitchFamily="34" charset="0"/>
              </a:rPr>
              <a:t>parameters</a:t>
            </a:r>
            <a:r>
              <a:rPr lang="hu-HU" altLang="hu-HU" dirty="0" smtClean="0">
                <a:ea typeface="Calibri" pitchFamily="34" charset="0"/>
              </a:rPr>
              <a:t> of </a:t>
            </a:r>
            <a:r>
              <a:rPr lang="hu-HU" altLang="hu-HU" dirty="0" err="1" smtClean="0">
                <a:ea typeface="Calibri" pitchFamily="34" charset="0"/>
              </a:rPr>
              <a:t>the</a:t>
            </a:r>
            <a:r>
              <a:rPr lang="hu-HU" altLang="hu-HU" dirty="0" smtClean="0">
                <a:ea typeface="Calibri" pitchFamily="34" charset="0"/>
              </a:rPr>
              <a:t> </a:t>
            </a:r>
            <a:r>
              <a:rPr lang="en-IE" altLang="hu-HU" dirty="0" smtClean="0">
                <a:ea typeface="Calibri" pitchFamily="34" charset="0"/>
              </a:rPr>
              <a:t>PPT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2677" y="1638353"/>
            <a:ext cx="10238215" cy="4633874"/>
          </a:xfrm>
        </p:spPr>
        <p:txBody>
          <a:bodyPr>
            <a:normAutofit fontScale="77500" lnSpcReduction="20000"/>
          </a:bodyPr>
          <a:lstStyle/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en-IE" altLang="hu-HU" sz="2800" b="1" kern="0" dirty="0">
                <a:latin typeface="Calibri" pitchFamily="34" charset="0"/>
                <a:ea typeface="Calibri" pitchFamily="34" charset="0"/>
              </a:rPr>
              <a:t>Communication tool: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rather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positive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recommendations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than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too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negative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criticism</a:t>
            </a:r>
            <a:endParaRPr lang="en-IE" altLang="hu-HU" sz="2800" kern="0" dirty="0">
              <a:solidFill>
                <a:srgbClr val="333399"/>
              </a:solidFill>
              <a:latin typeface="Calibri" pitchFamily="34" charset="0"/>
              <a:ea typeface="Calibri" pitchFamily="34" charset="0"/>
            </a:endParaRPr>
          </a:p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hu-HU" altLang="hu-HU" sz="2800" b="1" kern="0" dirty="0" err="1" smtClean="0">
                <a:latin typeface="Calibri" pitchFamily="34" charset="0"/>
                <a:ea typeface="Calibri" pitchFamily="34" charset="0"/>
              </a:rPr>
              <a:t>Tailored</a:t>
            </a:r>
            <a:r>
              <a:rPr lang="hu-HU" altLang="hu-HU" sz="2800" b="1" kern="0" dirty="0" smtClean="0"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b="1" kern="0" dirty="0" err="1" smtClean="0">
                <a:latin typeface="Calibri" pitchFamily="34" charset="0"/>
                <a:ea typeface="Calibri" pitchFamily="34" charset="0"/>
              </a:rPr>
              <a:t>to</a:t>
            </a:r>
            <a:r>
              <a:rPr lang="hu-HU" altLang="hu-HU" sz="2800" b="1" kern="0" dirty="0" smtClean="0">
                <a:latin typeface="Calibri" pitchFamily="34" charset="0"/>
                <a:ea typeface="Calibri" pitchFamily="34" charset="0"/>
              </a:rPr>
              <a:t> </a:t>
            </a:r>
            <a:r>
              <a:rPr lang="hu-HU" altLang="hu-HU" sz="2800" b="1" kern="0" dirty="0" err="1" smtClean="0">
                <a:latin typeface="Calibri" pitchFamily="34" charset="0"/>
                <a:ea typeface="Calibri" pitchFamily="34" charset="0"/>
              </a:rPr>
              <a:t>the</a:t>
            </a:r>
            <a:r>
              <a:rPr lang="hu-HU" altLang="hu-HU" sz="2800" b="1" kern="0" dirty="0" smtClean="0">
                <a:latin typeface="Calibri" pitchFamily="34" charset="0"/>
                <a:ea typeface="Calibri" pitchFamily="34" charset="0"/>
              </a:rPr>
              <a:t> a</a:t>
            </a:r>
            <a:r>
              <a:rPr lang="en-IE" altLang="hu-HU" sz="2800" b="1" kern="0" dirty="0" err="1" smtClean="0">
                <a:latin typeface="Calibri" pitchFamily="34" charset="0"/>
                <a:ea typeface="Calibri" pitchFamily="34" charset="0"/>
              </a:rPr>
              <a:t>udience</a:t>
            </a:r>
            <a:r>
              <a:rPr lang="en-IE" altLang="hu-HU" sz="2800" b="1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: 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know who they are</a:t>
            </a:r>
          </a:p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en-IE" altLang="hu-HU" sz="2800" b="1" kern="0" dirty="0">
                <a:latin typeface="Calibri" pitchFamily="34" charset="0"/>
                <a:ea typeface="Calibri" pitchFamily="34" charset="0"/>
              </a:rPr>
              <a:t>Purpose:</a:t>
            </a:r>
            <a:r>
              <a:rPr lang="en-IE" altLang="hu-HU" sz="2800" b="1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be clear 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and </a:t>
            </a:r>
            <a:r>
              <a:rPr lang="hu-HU" altLang="hu-HU" sz="2800" kern="0" dirty="0" err="1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evident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en-IE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what 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trying to do</a:t>
            </a:r>
          </a:p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en-IE" altLang="hu-HU" sz="2800" b="1" kern="0" dirty="0">
                <a:latin typeface="Calibri" pitchFamily="34" charset="0"/>
                <a:ea typeface="Calibri" pitchFamily="34" charset="0"/>
              </a:rPr>
              <a:t>Who presents:</a:t>
            </a:r>
            <a:r>
              <a:rPr lang="en-IE" altLang="hu-HU" sz="2800" b="1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a good communicator who understands the material</a:t>
            </a:r>
          </a:p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en-IE" altLang="hu-HU" sz="2800" b="1" kern="0" dirty="0">
                <a:latin typeface="Calibri" pitchFamily="34" charset="0"/>
                <a:ea typeface="Calibri" pitchFamily="34" charset="0"/>
              </a:rPr>
              <a:t>Style:</a:t>
            </a:r>
            <a:r>
              <a:rPr lang="en-IE" altLang="hu-HU" sz="2800" b="1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usually non-technical, key points only</a:t>
            </a:r>
          </a:p>
          <a:p>
            <a:pPr lvl="0" defTabSz="914400" eaLnBrk="0" fontAlgn="base" hangingPunct="0">
              <a:lnSpc>
                <a:spcPct val="125000"/>
              </a:lnSpc>
              <a:spcBef>
                <a:spcPts val="3000"/>
              </a:spcBef>
              <a:spcAft>
                <a:spcPct val="0"/>
              </a:spcAft>
              <a:buClr>
                <a:schemeClr val="tx1"/>
              </a:buClr>
            </a:pPr>
            <a:r>
              <a:rPr lang="en-IE" altLang="hu-HU" sz="2800" b="1" kern="0" dirty="0">
                <a:latin typeface="Calibri" pitchFamily="34" charset="0"/>
                <a:ea typeface="Calibri" pitchFamily="34" charset="0"/>
              </a:rPr>
              <a:t>Length:</a:t>
            </a:r>
            <a:r>
              <a:rPr lang="en-IE" altLang="hu-HU" sz="2800" b="1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 </a:t>
            </a:r>
            <a:r>
              <a:rPr lang="en-IE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15</a:t>
            </a:r>
            <a:r>
              <a:rPr lang="hu-HU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-30 </a:t>
            </a:r>
            <a:r>
              <a:rPr lang="en-IE" altLang="hu-HU" sz="2800" kern="0" dirty="0" smtClean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slides</a:t>
            </a:r>
            <a:r>
              <a:rPr lang="en-IE" altLang="hu-HU" sz="2800" kern="0" dirty="0">
                <a:solidFill>
                  <a:srgbClr val="333399"/>
                </a:solidFill>
                <a:latin typeface="Calibri" pitchFamily="34" charset="0"/>
                <a:ea typeface="Calibri" pitchFamily="34" charset="0"/>
              </a:rPr>
              <a:t>?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571385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Typical</a:t>
            </a:r>
            <a:r>
              <a:rPr lang="hu-HU" dirty="0" smtClean="0"/>
              <a:t> PPT </a:t>
            </a:r>
            <a:r>
              <a:rPr lang="hu-HU" dirty="0" err="1" smtClean="0"/>
              <a:t>structure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IE" altLang="hu-HU" sz="2400" dirty="0">
                <a:ea typeface="Calibri" pitchFamily="34" charset="0"/>
              </a:rPr>
              <a:t>max </a:t>
            </a:r>
            <a:r>
              <a:rPr lang="en-IE" altLang="hu-HU" sz="2400" dirty="0" smtClean="0">
                <a:ea typeface="Calibri" pitchFamily="34" charset="0"/>
              </a:rPr>
              <a:t>15</a:t>
            </a:r>
            <a:r>
              <a:rPr lang="hu-HU" altLang="hu-HU" sz="2400" dirty="0" smtClean="0">
                <a:ea typeface="Calibri" pitchFamily="34" charset="0"/>
              </a:rPr>
              <a:t>-20</a:t>
            </a:r>
            <a:r>
              <a:rPr lang="en-IE" altLang="hu-HU" sz="2400" dirty="0" smtClean="0">
                <a:ea typeface="Calibri" pitchFamily="34" charset="0"/>
              </a:rPr>
              <a:t> </a:t>
            </a:r>
            <a:r>
              <a:rPr lang="en-IE" altLang="hu-HU" sz="2400" dirty="0">
                <a:ea typeface="Calibri" pitchFamily="34" charset="0"/>
              </a:rPr>
              <a:t>slides, lasting about 30 minutes, most audiences cannot absorb more than this; 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IE" altLang="hu-HU" sz="2400" dirty="0">
                <a:ea typeface="Calibri" pitchFamily="34" charset="0"/>
              </a:rPr>
              <a:t>briefly cover a number of standard topics including:</a:t>
            </a:r>
          </a:p>
          <a:p>
            <a:pPr lvl="2">
              <a:spcBef>
                <a:spcPts val="600"/>
              </a:spcBef>
              <a:buClr>
                <a:srgbClr val="FF9966"/>
              </a:buClr>
            </a:pPr>
            <a:r>
              <a:rPr lang="en-IE" altLang="hu-HU" sz="2400" dirty="0">
                <a:solidFill>
                  <a:srgbClr val="333399"/>
                </a:solidFill>
                <a:ea typeface="Calibri" pitchFamily="34" charset="0"/>
              </a:rPr>
              <a:t>the objective of the evaluation</a:t>
            </a:r>
          </a:p>
          <a:p>
            <a:pPr lvl="2">
              <a:spcBef>
                <a:spcPts val="600"/>
              </a:spcBef>
              <a:buClr>
                <a:srgbClr val="FF9966"/>
              </a:buClr>
            </a:pPr>
            <a:r>
              <a:rPr lang="en-IE" altLang="hu-HU" sz="2400" dirty="0">
                <a:solidFill>
                  <a:srgbClr val="333399"/>
                </a:solidFill>
                <a:ea typeface="Calibri" pitchFamily="34" charset="0"/>
              </a:rPr>
              <a:t>the topic of the evaluation (if not already well-known to the audience)</a:t>
            </a:r>
          </a:p>
          <a:p>
            <a:pPr lvl="2">
              <a:spcBef>
                <a:spcPts val="600"/>
              </a:spcBef>
              <a:buClr>
                <a:srgbClr val="FF9966"/>
              </a:buClr>
            </a:pPr>
            <a:r>
              <a:rPr lang="en-IE" altLang="hu-HU" sz="2400" dirty="0">
                <a:solidFill>
                  <a:srgbClr val="333399"/>
                </a:solidFill>
                <a:ea typeface="Calibri" pitchFamily="34" charset="0"/>
              </a:rPr>
              <a:t>the method/research programme</a:t>
            </a:r>
          </a:p>
          <a:p>
            <a:pPr lvl="2">
              <a:spcBef>
                <a:spcPts val="600"/>
              </a:spcBef>
              <a:buClr>
                <a:srgbClr val="FF9966"/>
              </a:buClr>
            </a:pPr>
            <a:r>
              <a:rPr lang="en-IE" altLang="hu-HU" sz="2400" b="1" dirty="0">
                <a:solidFill>
                  <a:srgbClr val="333399"/>
                </a:solidFill>
                <a:ea typeface="Calibri" pitchFamily="34" charset="0"/>
              </a:rPr>
              <a:t>the main findings</a:t>
            </a:r>
          </a:p>
          <a:p>
            <a:pPr lvl="2">
              <a:spcBef>
                <a:spcPts val="600"/>
              </a:spcBef>
              <a:buClr>
                <a:srgbClr val="FF9966"/>
              </a:buClr>
            </a:pPr>
            <a:r>
              <a:rPr lang="en-IE" altLang="hu-HU" sz="2400" b="1" dirty="0">
                <a:solidFill>
                  <a:srgbClr val="333399"/>
                </a:solidFill>
                <a:ea typeface="Calibri" pitchFamily="34" charset="0"/>
              </a:rPr>
              <a:t>the conclusions/recommendations</a:t>
            </a:r>
            <a:endParaRPr lang="en-IE" altLang="hu-HU" sz="2400" b="1" dirty="0">
              <a:ea typeface="Calibri" pitchFamily="34" charset="0"/>
            </a:endParaRP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IE" altLang="hu-HU" sz="2400" dirty="0">
                <a:ea typeface="Calibri" pitchFamily="34" charset="0"/>
              </a:rPr>
              <a:t>use short ‘aide memoire’ type text, not full paragraphs which the audience has to read (but seldom has time to!); 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IE" altLang="hu-HU" sz="2400" dirty="0">
                <a:ea typeface="Calibri" pitchFamily="34" charset="0"/>
              </a:rPr>
              <a:t>have some graphics, but these should be </a:t>
            </a:r>
            <a:r>
              <a:rPr lang="en-IE" altLang="hu-HU" sz="2400" dirty="0" smtClean="0">
                <a:ea typeface="Calibri" pitchFamily="34" charset="0"/>
              </a:rPr>
              <a:t>simple</a:t>
            </a:r>
            <a:r>
              <a:rPr lang="hu-HU" altLang="hu-HU" sz="2400" dirty="0" smtClean="0">
                <a:ea typeface="Calibri" pitchFamily="34" charset="0"/>
              </a:rPr>
              <a:t> + </a:t>
            </a:r>
            <a:r>
              <a:rPr lang="hu-HU" altLang="hu-HU" sz="2400" dirty="0" err="1" smtClean="0">
                <a:ea typeface="Calibri" pitchFamily="34" charset="0"/>
              </a:rPr>
              <a:t>title</a:t>
            </a:r>
            <a:r>
              <a:rPr lang="hu-HU" altLang="hu-HU" sz="2400" dirty="0" smtClean="0">
                <a:ea typeface="Calibri" pitchFamily="34" charset="0"/>
              </a:rPr>
              <a:t>/</a:t>
            </a:r>
            <a:r>
              <a:rPr lang="hu-HU" altLang="hu-HU" sz="2400" dirty="0" err="1" smtClean="0">
                <a:ea typeface="Calibri" pitchFamily="34" charset="0"/>
              </a:rPr>
              <a:t>short</a:t>
            </a:r>
            <a:r>
              <a:rPr lang="hu-HU" altLang="hu-HU" sz="2400" dirty="0" smtClean="0">
                <a:ea typeface="Calibri" pitchFamily="34" charset="0"/>
              </a:rPr>
              <a:t> </a:t>
            </a:r>
            <a:r>
              <a:rPr lang="hu-HU" altLang="hu-HU" sz="2400" dirty="0" err="1" smtClean="0">
                <a:ea typeface="Calibri" pitchFamily="34" charset="0"/>
              </a:rPr>
              <a:t>message</a:t>
            </a:r>
            <a:r>
              <a:rPr lang="en-IE" altLang="hu-HU" sz="2400" dirty="0" smtClean="0">
                <a:ea typeface="Calibri" pitchFamily="34" charset="0"/>
              </a:rPr>
              <a:t>.  </a:t>
            </a:r>
            <a:r>
              <a:rPr lang="en-IE" altLang="hu-HU" sz="2400" dirty="0">
                <a:ea typeface="Calibri" pitchFamily="34" charset="0"/>
              </a:rPr>
              <a:t>(If a graphic itself needs extensive explanation it’s too complicated.)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43204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Power</a:t>
            </a:r>
            <a:r>
              <a:rPr lang="hu-HU" dirty="0"/>
              <a:t> </a:t>
            </a:r>
            <a:r>
              <a:rPr lang="hu-HU" dirty="0" err="1"/>
              <a:t>Point</a:t>
            </a:r>
            <a:r>
              <a:rPr lang="hu-HU" dirty="0"/>
              <a:t> </a:t>
            </a:r>
            <a:r>
              <a:rPr lang="hu-HU" dirty="0" err="1" smtClean="0"/>
              <a:t>Presentation</a:t>
            </a:r>
            <a:r>
              <a:rPr lang="hu-HU" dirty="0" smtClean="0"/>
              <a:t> - </a:t>
            </a:r>
            <a:r>
              <a:rPr lang="hu-HU" dirty="0" err="1" smtClean="0"/>
              <a:t>suggestions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 defTabSz="914400"/>
            <a:r>
              <a:rPr lang="hu-HU" sz="2400" b="1" dirty="0" smtClean="0">
                <a:solidFill>
                  <a:prstClr val="black"/>
                </a:solidFill>
              </a:rPr>
              <a:t>Maximum 3-5 </a:t>
            </a:r>
            <a:r>
              <a:rPr lang="hu-HU" sz="2400" b="1" dirty="0" err="1" smtClean="0">
                <a:solidFill>
                  <a:prstClr val="black"/>
                </a:solidFill>
              </a:rPr>
              <a:t>messages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on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one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slide</a:t>
            </a:r>
            <a:endParaRPr lang="hu-HU" sz="2400" dirty="0" smtClean="0">
              <a:solidFill>
                <a:prstClr val="black"/>
              </a:solidFill>
            </a:endParaRPr>
          </a:p>
          <a:p>
            <a:pPr marL="342900" lvl="0" indent="-342900" defTabSz="914400"/>
            <a:r>
              <a:rPr lang="hu-HU" sz="2400" b="1" dirty="0">
                <a:solidFill>
                  <a:prstClr val="black"/>
                </a:solidFill>
              </a:rPr>
              <a:t>Key </a:t>
            </a:r>
            <a:r>
              <a:rPr lang="hu-HU" sz="2400" b="1" dirty="0" err="1">
                <a:solidFill>
                  <a:prstClr val="black"/>
                </a:solidFill>
              </a:rPr>
              <a:t>messages</a:t>
            </a:r>
            <a:r>
              <a:rPr lang="hu-HU" sz="2400" b="1" dirty="0">
                <a:solidFill>
                  <a:prstClr val="black"/>
                </a:solidFill>
              </a:rPr>
              <a:t> </a:t>
            </a:r>
            <a:r>
              <a:rPr lang="hu-HU" sz="2400" b="1" dirty="0" err="1">
                <a:solidFill>
                  <a:prstClr val="black"/>
                </a:solidFill>
              </a:rPr>
              <a:t>structured</a:t>
            </a:r>
            <a:r>
              <a:rPr lang="hu-HU" sz="2400" b="1" dirty="0" smtClean="0">
                <a:solidFill>
                  <a:prstClr val="black"/>
                </a:solidFill>
              </a:rPr>
              <a:t>:</a:t>
            </a:r>
            <a:endParaRPr lang="hu-HU" sz="2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hu-HU" sz="2400" dirty="0" smtClean="0">
                <a:solidFill>
                  <a:prstClr val="black"/>
                </a:solidFill>
              </a:rPr>
              <a:t>	- </a:t>
            </a:r>
            <a:r>
              <a:rPr lang="hu-HU" sz="2400" dirty="0" err="1" smtClean="0">
                <a:solidFill>
                  <a:prstClr val="black"/>
                </a:solidFill>
              </a:rPr>
              <a:t>what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are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the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key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strategic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changes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to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address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multiple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issues</a:t>
            </a:r>
            <a:r>
              <a:rPr lang="hu-HU" sz="2400" dirty="0">
                <a:solidFill>
                  <a:prstClr val="black"/>
                </a:solidFill>
              </a:rPr>
              <a:t/>
            </a:r>
            <a:br>
              <a:rPr lang="hu-HU" sz="2400" dirty="0">
                <a:solidFill>
                  <a:prstClr val="black"/>
                </a:solidFill>
              </a:rPr>
            </a:br>
            <a:r>
              <a:rPr lang="hu-HU" sz="2400" dirty="0" smtClean="0">
                <a:solidFill>
                  <a:prstClr val="black"/>
                </a:solidFill>
              </a:rPr>
              <a:t>	- </a:t>
            </a:r>
            <a:r>
              <a:rPr lang="en-IE" sz="2400" dirty="0">
                <a:solidFill>
                  <a:prstClr val="black"/>
                </a:solidFill>
              </a:rPr>
              <a:t>what affects a </a:t>
            </a:r>
            <a:r>
              <a:rPr lang="en-IE" sz="2400" b="1" dirty="0">
                <a:solidFill>
                  <a:prstClr val="black"/>
                </a:solidFill>
              </a:rPr>
              <a:t>very large </a:t>
            </a:r>
            <a:r>
              <a:rPr lang="en-IE" sz="2400" dirty="0">
                <a:solidFill>
                  <a:prstClr val="black"/>
                </a:solidFill>
              </a:rPr>
              <a:t>share of the programme budget</a:t>
            </a:r>
            <a:r>
              <a:rPr lang="hu-HU" sz="2400" dirty="0">
                <a:solidFill>
                  <a:prstClr val="black"/>
                </a:solidFill>
              </a:rPr>
              <a:t/>
            </a:r>
            <a:br>
              <a:rPr lang="hu-HU" sz="2400" dirty="0">
                <a:solidFill>
                  <a:prstClr val="black"/>
                </a:solidFill>
              </a:rPr>
            </a:br>
            <a:r>
              <a:rPr lang="hu-HU" sz="2400" dirty="0" smtClean="0">
                <a:solidFill>
                  <a:prstClr val="black"/>
                </a:solidFill>
              </a:rPr>
              <a:t>	- </a:t>
            </a:r>
            <a:r>
              <a:rPr lang="en-IE" sz="2400" dirty="0">
                <a:solidFill>
                  <a:prstClr val="black"/>
                </a:solidFill>
              </a:rPr>
              <a:t>what relates most directly to </a:t>
            </a:r>
            <a:r>
              <a:rPr lang="en-IE" sz="2400" dirty="0" smtClean="0">
                <a:solidFill>
                  <a:prstClr val="black"/>
                </a:solidFill>
              </a:rPr>
              <a:t>evaluation </a:t>
            </a:r>
            <a:r>
              <a:rPr lang="en-IE" sz="2400" dirty="0">
                <a:solidFill>
                  <a:prstClr val="black"/>
                </a:solidFill>
              </a:rPr>
              <a:t>questions or </a:t>
            </a:r>
            <a:r>
              <a:rPr lang="en-IE" sz="2400" b="1" dirty="0">
                <a:solidFill>
                  <a:prstClr val="black"/>
                </a:solidFill>
              </a:rPr>
              <a:t>issues in </a:t>
            </a:r>
            <a:r>
              <a:rPr lang="en-IE" sz="2400" b="1" dirty="0" smtClean="0">
                <a:solidFill>
                  <a:prstClr val="black"/>
                </a:solidFill>
              </a:rPr>
              <a:t>the </a:t>
            </a:r>
            <a:r>
              <a:rPr lang="en-IE" sz="2400" b="1" dirty="0" err="1" smtClean="0">
                <a:solidFill>
                  <a:prstClr val="black"/>
                </a:solidFill>
              </a:rPr>
              <a:t>ToR</a:t>
            </a:r>
            <a:r>
              <a:rPr lang="hu-HU" sz="2400" dirty="0">
                <a:solidFill>
                  <a:prstClr val="black"/>
                </a:solidFill>
              </a:rPr>
              <a:t/>
            </a:r>
            <a:br>
              <a:rPr lang="hu-HU" sz="2400" dirty="0">
                <a:solidFill>
                  <a:prstClr val="black"/>
                </a:solidFill>
              </a:rPr>
            </a:br>
            <a:r>
              <a:rPr lang="hu-HU" sz="2400" dirty="0" smtClean="0">
                <a:solidFill>
                  <a:prstClr val="black"/>
                </a:solidFill>
              </a:rPr>
              <a:t>	- </a:t>
            </a:r>
            <a:r>
              <a:rPr lang="en-IE" sz="2400" dirty="0">
                <a:solidFill>
                  <a:prstClr val="black"/>
                </a:solidFill>
              </a:rPr>
              <a:t>what is </a:t>
            </a:r>
            <a:r>
              <a:rPr lang="en-IE" sz="2400" b="1" dirty="0">
                <a:solidFill>
                  <a:prstClr val="black"/>
                </a:solidFill>
              </a:rPr>
              <a:t>urgent </a:t>
            </a:r>
            <a:r>
              <a:rPr lang="en-IE" sz="2400" dirty="0">
                <a:solidFill>
                  <a:prstClr val="black"/>
                </a:solidFill>
              </a:rPr>
              <a:t>and needs early attention</a:t>
            </a:r>
            <a:r>
              <a:rPr lang="en-IE" sz="2400" dirty="0" smtClean="0">
                <a:solidFill>
                  <a:prstClr val="black"/>
                </a:solidFill>
              </a:rPr>
              <a:t>?</a:t>
            </a:r>
            <a:r>
              <a:rPr lang="hu-HU" sz="2400" dirty="0" smtClean="0">
                <a:solidFill>
                  <a:prstClr val="black"/>
                </a:solidFill>
              </a:rPr>
              <a:t/>
            </a:r>
            <a:br>
              <a:rPr lang="hu-HU" sz="2400" dirty="0" smtClean="0">
                <a:solidFill>
                  <a:prstClr val="black"/>
                </a:solidFill>
              </a:rPr>
            </a:br>
            <a:r>
              <a:rPr lang="hu-HU" sz="2400" dirty="0" smtClean="0">
                <a:solidFill>
                  <a:prstClr val="black"/>
                </a:solidFill>
              </a:rPr>
              <a:t>	- </a:t>
            </a:r>
            <a:r>
              <a:rPr lang="en-IE" sz="2400" dirty="0">
                <a:solidFill>
                  <a:prstClr val="black"/>
                </a:solidFill>
              </a:rPr>
              <a:t>what does the </a:t>
            </a:r>
            <a:r>
              <a:rPr lang="en-IE" sz="2400" b="1" dirty="0">
                <a:solidFill>
                  <a:prstClr val="black"/>
                </a:solidFill>
              </a:rPr>
              <a:t>audience expect </a:t>
            </a:r>
            <a:r>
              <a:rPr lang="en-IE" sz="2400" dirty="0">
                <a:solidFill>
                  <a:prstClr val="black"/>
                </a:solidFill>
              </a:rPr>
              <a:t>to hear </a:t>
            </a:r>
            <a:r>
              <a:rPr lang="en-IE" sz="2400" dirty="0" smtClean="0">
                <a:solidFill>
                  <a:prstClr val="black"/>
                </a:solidFill>
              </a:rPr>
              <a:t>about</a:t>
            </a:r>
            <a:r>
              <a:rPr lang="hu-HU" sz="2400" dirty="0" smtClean="0">
                <a:solidFill>
                  <a:prstClr val="black"/>
                </a:solidFill>
              </a:rPr>
              <a:t>, </a:t>
            </a:r>
            <a:r>
              <a:rPr lang="en-IE" sz="2400" dirty="0" smtClean="0">
                <a:solidFill>
                  <a:prstClr val="black"/>
                </a:solidFill>
              </a:rPr>
              <a:t>e.g</a:t>
            </a:r>
            <a:r>
              <a:rPr lang="en-IE" sz="2400" dirty="0">
                <a:solidFill>
                  <a:prstClr val="black"/>
                </a:solidFill>
              </a:rPr>
              <a:t>. to continue or close a </a:t>
            </a:r>
            <a:r>
              <a:rPr lang="hu-HU" sz="2400" dirty="0" smtClean="0">
                <a:solidFill>
                  <a:prstClr val="black"/>
                </a:solidFill>
              </a:rPr>
              <a:t>	   </a:t>
            </a:r>
            <a:r>
              <a:rPr lang="en-IE" sz="2400" dirty="0" smtClean="0">
                <a:solidFill>
                  <a:prstClr val="black"/>
                </a:solidFill>
              </a:rPr>
              <a:t>programme</a:t>
            </a:r>
            <a:r>
              <a:rPr lang="en-IE" sz="2400" dirty="0">
                <a:solidFill>
                  <a:prstClr val="black"/>
                </a:solidFill>
              </a:rPr>
              <a:t>?</a:t>
            </a:r>
            <a:endParaRPr lang="hu-HU" sz="2400" dirty="0">
              <a:solidFill>
                <a:prstClr val="black"/>
              </a:solidFill>
            </a:endParaRPr>
          </a:p>
          <a:p>
            <a:pPr marL="342900" lvl="0" indent="-342900" defTabSz="914400"/>
            <a:r>
              <a:rPr lang="hu-HU" sz="2400" dirty="0" err="1" smtClean="0">
                <a:solidFill>
                  <a:prstClr val="black"/>
                </a:solidFill>
              </a:rPr>
              <a:t>Based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on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the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Executive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Summary</a:t>
            </a:r>
            <a:endParaRPr lang="hu-HU" sz="2400" b="1" dirty="0" smtClean="0">
              <a:solidFill>
                <a:prstClr val="black"/>
              </a:solidFill>
            </a:endParaRPr>
          </a:p>
          <a:p>
            <a:pPr marL="342900" indent="-342900" defTabSz="914400"/>
            <a:r>
              <a:rPr lang="en-IE" sz="2400" b="1" dirty="0">
                <a:solidFill>
                  <a:prstClr val="black"/>
                </a:solidFill>
              </a:rPr>
              <a:t>Involve senior </a:t>
            </a:r>
            <a:r>
              <a:rPr lang="en-IE" sz="2400" b="1" dirty="0" smtClean="0">
                <a:solidFill>
                  <a:prstClr val="black"/>
                </a:solidFill>
              </a:rPr>
              <a:t>colleagues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en-IE" sz="2400" dirty="0" smtClean="0">
                <a:solidFill>
                  <a:prstClr val="black"/>
                </a:solidFill>
              </a:rPr>
              <a:t>to </a:t>
            </a:r>
            <a:r>
              <a:rPr lang="en-IE" sz="2400" dirty="0">
                <a:solidFill>
                  <a:prstClr val="black"/>
                </a:solidFill>
              </a:rPr>
              <a:t>help review the </a:t>
            </a:r>
            <a:r>
              <a:rPr lang="en-IE" sz="2400" dirty="0" smtClean="0">
                <a:solidFill>
                  <a:prstClr val="black"/>
                </a:solidFill>
              </a:rPr>
              <a:t>PPT</a:t>
            </a:r>
            <a:endParaRPr lang="hu-HU" sz="2400" dirty="0" smtClean="0">
              <a:solidFill>
                <a:prstClr val="black"/>
              </a:solidFill>
            </a:endParaRPr>
          </a:p>
          <a:p>
            <a:pPr marL="342900" indent="-342900" defTabSz="914400"/>
            <a:r>
              <a:rPr lang="hu-HU" sz="2400" b="1" dirty="0" err="1" smtClean="0">
                <a:solidFill>
                  <a:prstClr val="black"/>
                </a:solidFill>
              </a:rPr>
              <a:t>Send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the</a:t>
            </a:r>
            <a:r>
              <a:rPr lang="hu-HU" sz="2400" b="1" dirty="0" smtClean="0">
                <a:solidFill>
                  <a:prstClr val="black"/>
                </a:solidFill>
              </a:rPr>
              <a:t> PPT </a:t>
            </a:r>
            <a:r>
              <a:rPr lang="hu-HU" sz="2400" b="1" dirty="0" err="1" smtClean="0">
                <a:solidFill>
                  <a:prstClr val="black"/>
                </a:solidFill>
              </a:rPr>
              <a:t>to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the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commissioner</a:t>
            </a:r>
            <a:r>
              <a:rPr lang="hu-HU" sz="2400" b="1" dirty="0" smtClean="0">
                <a:solidFill>
                  <a:prstClr val="black"/>
                </a:solidFill>
              </a:rPr>
              <a:t> 2-3 </a:t>
            </a:r>
            <a:r>
              <a:rPr lang="hu-HU" sz="2400" b="1" dirty="0" err="1" smtClean="0">
                <a:solidFill>
                  <a:prstClr val="black"/>
                </a:solidFill>
              </a:rPr>
              <a:t>days</a:t>
            </a:r>
            <a:r>
              <a:rPr lang="hu-HU" sz="2400" b="1" dirty="0" smtClean="0">
                <a:solidFill>
                  <a:prstClr val="black"/>
                </a:solidFill>
              </a:rPr>
              <a:t> </a:t>
            </a:r>
            <a:r>
              <a:rPr lang="hu-HU" sz="2400" b="1" dirty="0" err="1" smtClean="0">
                <a:solidFill>
                  <a:prstClr val="black"/>
                </a:solidFill>
              </a:rPr>
              <a:t>before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the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r>
              <a:rPr lang="hu-HU" sz="2400" dirty="0" err="1" smtClean="0">
                <a:solidFill>
                  <a:prstClr val="black"/>
                </a:solidFill>
              </a:rPr>
              <a:t>workshop</a:t>
            </a:r>
            <a:r>
              <a:rPr lang="hu-HU" sz="2400" dirty="0" smtClean="0">
                <a:solidFill>
                  <a:prstClr val="black"/>
                </a:solidFill>
              </a:rPr>
              <a:t> </a:t>
            </a:r>
            <a:endParaRPr lang="hu-HU" sz="2400" dirty="0">
              <a:solidFill>
                <a:prstClr val="black"/>
              </a:solidFill>
            </a:endParaRPr>
          </a:p>
          <a:p>
            <a:pPr marL="342900" lvl="0" indent="-342900" defTabSz="914400"/>
            <a:endParaRPr lang="hu-HU" sz="2400" dirty="0" smtClean="0">
              <a:solidFill>
                <a:prstClr val="black"/>
              </a:solidFill>
            </a:endParaRP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275235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Power</a:t>
            </a:r>
            <a:r>
              <a:rPr lang="hu-HU" dirty="0" smtClean="0"/>
              <a:t> </a:t>
            </a:r>
            <a:r>
              <a:rPr lang="hu-HU" dirty="0" err="1" smtClean="0"/>
              <a:t>Point</a:t>
            </a:r>
            <a:r>
              <a:rPr lang="hu-HU" dirty="0" smtClean="0"/>
              <a:t> </a:t>
            </a:r>
            <a:r>
              <a:rPr lang="hu-HU" dirty="0" err="1" smtClean="0"/>
              <a:t>Presentation</a:t>
            </a:r>
            <a:endParaRPr lang="hu-HU" dirty="0"/>
          </a:p>
        </p:txBody>
      </p:sp>
      <p:pic>
        <p:nvPicPr>
          <p:cNvPr id="4" name="Picture 2" descr="\\gvvrcommon01\gvvrcommon01\MST\_KTK_EH\IRANYITO_HATOSAGOK\KOORD_IH\SÉF\Kommunikáció\Prague_2015\MichaleDougla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8862" y="1998588"/>
            <a:ext cx="5495925" cy="3790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04011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hu-HU" dirty="0" smtClean="0"/>
              <a:t>8th International Evaluation &amp; Monitoring </a:t>
            </a:r>
            <a:r>
              <a:rPr lang="hu-HU" dirty="0" err="1" smtClean="0"/>
              <a:t>Conference</a:t>
            </a:r>
            <a:r>
              <a:rPr lang="hu-HU" dirty="0" smtClean="0"/>
              <a:t>              21-22 November 2019, Budapest</a:t>
            </a:r>
            <a:endParaRPr lang="hu-H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718" y="1566540"/>
            <a:ext cx="8695396" cy="4324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6545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2598" y="2387639"/>
            <a:ext cx="10971372" cy="4633874"/>
          </a:xfrm>
        </p:spPr>
        <p:txBody>
          <a:bodyPr/>
          <a:lstStyle/>
          <a:p>
            <a:pPr marL="0" indent="0" algn="ctr">
              <a:buNone/>
            </a:pPr>
            <a:r>
              <a:rPr lang="hu-HU" dirty="0" err="1" smtClean="0"/>
              <a:t>Thank</a:t>
            </a:r>
            <a:r>
              <a:rPr lang="hu-HU" dirty="0" smtClean="0"/>
              <a:t> </a:t>
            </a:r>
            <a:r>
              <a:rPr lang="hu-HU" dirty="0" err="1" smtClean="0"/>
              <a:t>you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your</a:t>
            </a:r>
            <a:r>
              <a:rPr lang="hu-HU" dirty="0" smtClean="0"/>
              <a:t> </a:t>
            </a:r>
            <a:r>
              <a:rPr lang="hu-HU" dirty="0" err="1" smtClean="0"/>
              <a:t>attention</a:t>
            </a:r>
            <a:r>
              <a:rPr lang="hu-HU" dirty="0" smtClean="0"/>
              <a:t>!</a:t>
            </a:r>
          </a:p>
          <a:p>
            <a:pPr marL="0" indent="0" algn="ctr">
              <a:buNone/>
            </a:pPr>
            <a:r>
              <a:rPr lang="hu-HU" sz="2400" dirty="0" err="1" smtClean="0"/>
              <a:t>henriette.kiss</a:t>
            </a:r>
            <a:r>
              <a:rPr lang="hu-HU" sz="2400" dirty="0" smtClean="0"/>
              <a:t>@</a:t>
            </a:r>
            <a:r>
              <a:rPr lang="hu-HU" sz="2400" dirty="0" err="1" smtClean="0"/>
              <a:t>itm.gov.hu</a:t>
            </a:r>
            <a:endParaRPr lang="hu-HU" sz="2400" dirty="0"/>
          </a:p>
          <a:p>
            <a:pPr marL="0" indent="0" algn="ctr">
              <a:buNone/>
            </a:pPr>
            <a:endParaRPr lang="hu-HU" dirty="0" smtClean="0"/>
          </a:p>
          <a:p>
            <a:pPr marL="0" indent="0" algn="ctr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065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HOW TO COMMUNICATE EVALUATIONS EFFECTIVELY?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78781" y="1854571"/>
            <a:ext cx="7848873" cy="4417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2800" dirty="0" err="1" smtClean="0"/>
              <a:t>Communication</a:t>
            </a:r>
            <a:r>
              <a:rPr lang="hu-HU" sz="2800" dirty="0" smtClean="0"/>
              <a:t> of </a:t>
            </a:r>
            <a:r>
              <a:rPr lang="hu-HU" sz="2800" dirty="0" err="1" smtClean="0"/>
              <a:t>evaluations</a:t>
            </a:r>
            <a:r>
              <a:rPr lang="hu-HU" sz="2800" dirty="0" smtClean="0"/>
              <a:t> :</a:t>
            </a:r>
          </a:p>
          <a:p>
            <a:pPr marL="0" indent="0">
              <a:buNone/>
            </a:pPr>
            <a:endParaRPr lang="hu-HU" sz="2800" dirty="0" smtClean="0"/>
          </a:p>
          <a:p>
            <a:r>
              <a:rPr lang="hu-HU" sz="2800" dirty="0" err="1" smtClean="0"/>
              <a:t>Should</a:t>
            </a:r>
            <a:r>
              <a:rPr lang="hu-HU" sz="2800" dirty="0" smtClean="0"/>
              <a:t> be </a:t>
            </a:r>
            <a:r>
              <a:rPr lang="hu-HU" sz="2800" b="1" dirty="0" err="1" smtClean="0"/>
              <a:t>timely</a:t>
            </a:r>
            <a:endParaRPr lang="hu-HU" sz="2800" b="1" dirty="0" smtClean="0"/>
          </a:p>
          <a:p>
            <a:r>
              <a:rPr lang="hu-HU" sz="2800" dirty="0" err="1" smtClean="0"/>
              <a:t>Should</a:t>
            </a:r>
            <a:r>
              <a:rPr lang="hu-HU" sz="2800" dirty="0" smtClean="0"/>
              <a:t> </a:t>
            </a:r>
            <a:r>
              <a:rPr lang="hu-HU" sz="2800" b="1" dirty="0" err="1" smtClean="0"/>
              <a:t>involve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all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relevant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stakeholders</a:t>
            </a:r>
            <a:endParaRPr lang="hu-HU" sz="2800" b="1" dirty="0" smtClean="0"/>
          </a:p>
          <a:p>
            <a:r>
              <a:rPr lang="hu-HU" sz="2800" dirty="0" err="1" smtClean="0"/>
              <a:t>Should</a:t>
            </a:r>
            <a:r>
              <a:rPr lang="hu-HU" sz="2800" dirty="0" smtClean="0"/>
              <a:t> </a:t>
            </a:r>
            <a:r>
              <a:rPr lang="hu-HU" sz="2800" dirty="0" err="1" smtClean="0"/>
              <a:t>produce</a:t>
            </a:r>
            <a:r>
              <a:rPr lang="hu-HU" sz="2800" dirty="0" smtClean="0"/>
              <a:t> </a:t>
            </a:r>
            <a:r>
              <a:rPr lang="hu-HU" sz="2800" b="1" dirty="0" err="1" smtClean="0"/>
              <a:t>good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evaluation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deliverables</a:t>
            </a:r>
            <a:r>
              <a:rPr lang="hu-HU" sz="2800" b="1" dirty="0" smtClean="0"/>
              <a:t> </a:t>
            </a:r>
            <a:endParaRPr lang="hu-HU" sz="2800" b="1" dirty="0"/>
          </a:p>
        </p:txBody>
      </p:sp>
    </p:spTree>
    <p:extLst>
      <p:ext uri="{BB962C8B-B14F-4D97-AF65-F5344CB8AC3E}">
        <p14:creationId xmlns:p14="http://schemas.microsoft.com/office/powerpoint/2010/main" val="3218367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Communication</a:t>
            </a:r>
            <a:r>
              <a:rPr lang="hu-HU" dirty="0" smtClean="0"/>
              <a:t> </a:t>
            </a:r>
            <a:r>
              <a:rPr lang="hu-HU" dirty="0" err="1" smtClean="0"/>
              <a:t>should</a:t>
            </a:r>
            <a:r>
              <a:rPr lang="hu-HU" dirty="0" smtClean="0"/>
              <a:t> be </a:t>
            </a:r>
            <a:r>
              <a:rPr lang="hu-HU" dirty="0" err="1" smtClean="0"/>
              <a:t>timely</a:t>
            </a:r>
            <a:endParaRPr lang="hu-HU" dirty="0"/>
          </a:p>
        </p:txBody>
      </p:sp>
      <p:pic>
        <p:nvPicPr>
          <p:cNvPr id="4" name="Tartalom helye 3" descr="Businessmen running relay race Royalty-free stock photo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50" y="1854572"/>
            <a:ext cx="7056784" cy="41764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91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Timeliness</a:t>
            </a:r>
            <a:r>
              <a:rPr lang="hu-HU" dirty="0" smtClean="0"/>
              <a:t> – </a:t>
            </a:r>
            <a:r>
              <a:rPr lang="hu-HU" dirty="0" err="1" smtClean="0"/>
              <a:t>challenges</a:t>
            </a:r>
            <a:r>
              <a:rPr lang="hu-HU" dirty="0"/>
              <a:t> </a:t>
            </a:r>
            <a:r>
              <a:rPr lang="hu-HU" dirty="0" smtClean="0"/>
              <a:t>&amp; </a:t>
            </a:r>
            <a:r>
              <a:rPr lang="hu-HU" dirty="0" err="1" smtClean="0"/>
              <a:t>solutions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2598" y="1422524"/>
            <a:ext cx="10971372" cy="51127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b="1" dirty="0" err="1" smtClean="0"/>
              <a:t>Timing</a:t>
            </a:r>
            <a:r>
              <a:rPr lang="hu-HU" b="1" dirty="0" smtClean="0"/>
              <a:t> is a </a:t>
            </a:r>
            <a:r>
              <a:rPr lang="hu-HU" b="1" dirty="0" err="1" smtClean="0"/>
              <a:t>difficult</a:t>
            </a:r>
            <a:r>
              <a:rPr lang="hu-HU" b="1" dirty="0" smtClean="0"/>
              <a:t> </a:t>
            </a:r>
            <a:r>
              <a:rPr lang="hu-HU" b="1" dirty="0" err="1" smtClean="0"/>
              <a:t>issue</a:t>
            </a:r>
            <a:r>
              <a:rPr lang="hu-HU" b="1" dirty="0" smtClean="0"/>
              <a:t>:</a:t>
            </a:r>
          </a:p>
          <a:p>
            <a:pPr marL="0" indent="0">
              <a:buNone/>
            </a:pPr>
            <a:r>
              <a:rPr lang="hu-HU" dirty="0" err="1" smtClean="0"/>
              <a:t>results</a:t>
            </a:r>
            <a:r>
              <a:rPr lang="hu-HU" dirty="0" smtClean="0"/>
              <a:t> </a:t>
            </a:r>
            <a:r>
              <a:rPr lang="hu-HU" dirty="0" err="1" smtClean="0"/>
              <a:t>should</a:t>
            </a:r>
            <a:r>
              <a:rPr lang="hu-HU" dirty="0" smtClean="0"/>
              <a:t> be </a:t>
            </a:r>
            <a:r>
              <a:rPr lang="hu-HU" dirty="0" err="1" smtClean="0"/>
              <a:t>available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time</a:t>
            </a:r>
            <a:r>
              <a:rPr lang="hu-HU" dirty="0" smtClean="0"/>
              <a:t>  </a:t>
            </a:r>
            <a:r>
              <a:rPr lang="hu-HU" b="1" dirty="0" smtClean="0">
                <a:solidFill>
                  <a:srgbClr val="FF0000"/>
                </a:solidFill>
              </a:rPr>
              <a:t>BUT</a:t>
            </a:r>
            <a:r>
              <a:rPr lang="hu-HU" dirty="0" smtClean="0"/>
              <a:t> </a:t>
            </a:r>
            <a:r>
              <a:rPr lang="hu-HU" dirty="0" err="1" smtClean="0"/>
              <a:t>impacts</a:t>
            </a:r>
            <a:r>
              <a:rPr lang="hu-HU" dirty="0" smtClean="0"/>
              <a:t> </a:t>
            </a:r>
            <a:r>
              <a:rPr lang="hu-HU" dirty="0" err="1" smtClean="0"/>
              <a:t>can</a:t>
            </a:r>
            <a:r>
              <a:rPr lang="hu-HU" dirty="0" smtClean="0"/>
              <a:t>  be </a:t>
            </a:r>
            <a:r>
              <a:rPr lang="hu-HU" dirty="0" err="1" smtClean="0"/>
              <a:t>analysed</a:t>
            </a:r>
            <a:r>
              <a:rPr lang="hu-HU" dirty="0" smtClean="0"/>
              <a:t> </a:t>
            </a:r>
            <a:r>
              <a:rPr lang="hu-HU" dirty="0" err="1" smtClean="0"/>
              <a:t>only</a:t>
            </a:r>
            <a:r>
              <a:rPr lang="hu-HU" dirty="0" smtClean="0"/>
              <a:t> at </a:t>
            </a:r>
            <a:r>
              <a:rPr lang="hu-HU" dirty="0" err="1" smtClean="0"/>
              <a:t>the</a:t>
            </a:r>
            <a:r>
              <a:rPr lang="hu-HU" dirty="0" smtClean="0"/>
              <a:t> end of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programming</a:t>
            </a:r>
            <a:r>
              <a:rPr lang="hu-HU" dirty="0" smtClean="0"/>
              <a:t> </a:t>
            </a:r>
            <a:r>
              <a:rPr lang="hu-HU" dirty="0" err="1" smtClean="0"/>
              <a:t>period</a:t>
            </a:r>
            <a:r>
              <a:rPr lang="hu-HU" dirty="0" smtClean="0"/>
              <a:t>.</a:t>
            </a:r>
            <a:br>
              <a:rPr lang="hu-HU" dirty="0" smtClean="0"/>
            </a:br>
            <a:endParaRPr lang="hu-HU" dirty="0" smtClean="0"/>
          </a:p>
          <a:p>
            <a:pPr marL="0" indent="0">
              <a:buNone/>
            </a:pPr>
            <a:r>
              <a:rPr lang="hu-HU" b="1" dirty="0" err="1" smtClean="0"/>
              <a:t>How</a:t>
            </a:r>
            <a:r>
              <a:rPr lang="hu-HU" b="1" dirty="0" smtClean="0"/>
              <a:t> </a:t>
            </a:r>
            <a:r>
              <a:rPr lang="hu-HU" b="1" dirty="0" err="1" smtClean="0"/>
              <a:t>to</a:t>
            </a:r>
            <a:r>
              <a:rPr lang="hu-HU" b="1" dirty="0" smtClean="0"/>
              <a:t> </a:t>
            </a:r>
            <a:r>
              <a:rPr lang="hu-HU" b="1" dirty="0" err="1" smtClean="0"/>
              <a:t>manage</a:t>
            </a:r>
            <a:r>
              <a:rPr lang="hu-HU" b="1" dirty="0" smtClean="0"/>
              <a:t> </a:t>
            </a:r>
            <a:r>
              <a:rPr lang="hu-HU" b="1" dirty="0" err="1" smtClean="0"/>
              <a:t>this</a:t>
            </a:r>
            <a:r>
              <a:rPr lang="hu-HU" b="1" dirty="0" smtClean="0"/>
              <a:t> </a:t>
            </a:r>
            <a:r>
              <a:rPr lang="hu-HU" b="1" dirty="0" err="1" smtClean="0"/>
              <a:t>time</a:t>
            </a:r>
            <a:r>
              <a:rPr lang="hu-HU" b="1" dirty="0" smtClean="0"/>
              <a:t> </a:t>
            </a:r>
            <a:r>
              <a:rPr lang="hu-HU" b="1" dirty="0" err="1" smtClean="0"/>
              <a:t>gap</a:t>
            </a:r>
            <a:r>
              <a:rPr lang="hu-HU" b="1" dirty="0" smtClean="0"/>
              <a:t> </a:t>
            </a:r>
            <a:r>
              <a:rPr lang="hu-HU" dirty="0" smtClean="0"/>
              <a:t>(</a:t>
            </a:r>
            <a:r>
              <a:rPr lang="hu-HU" dirty="0" err="1" smtClean="0"/>
              <a:t>eg</a:t>
            </a:r>
            <a:r>
              <a:rPr lang="hu-HU" dirty="0" smtClean="0"/>
              <a:t>.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planning</a:t>
            </a:r>
            <a:r>
              <a:rPr lang="hu-HU" dirty="0" smtClean="0"/>
              <a:t>)?</a:t>
            </a:r>
          </a:p>
          <a:p>
            <a:r>
              <a:rPr lang="hu-HU" dirty="0" smtClean="0"/>
              <a:t>„Evaluation </a:t>
            </a:r>
            <a:r>
              <a:rPr lang="hu-HU" dirty="0" err="1" smtClean="0"/>
              <a:t>Mirror</a:t>
            </a:r>
            <a:r>
              <a:rPr lang="hu-HU" dirty="0" smtClean="0"/>
              <a:t>” – a </a:t>
            </a:r>
            <a:r>
              <a:rPr lang="hu-HU" dirty="0" err="1" smtClean="0"/>
              <a:t>thematic</a:t>
            </a:r>
            <a:r>
              <a:rPr lang="hu-HU" dirty="0" smtClean="0"/>
              <a:t> </a:t>
            </a:r>
            <a:r>
              <a:rPr lang="hu-HU" b="1" dirty="0" err="1" smtClean="0"/>
              <a:t>collection</a:t>
            </a:r>
            <a:r>
              <a:rPr lang="hu-HU" b="1" dirty="0" smtClean="0"/>
              <a:t> of </a:t>
            </a:r>
            <a:r>
              <a:rPr lang="hu-HU" b="1" dirty="0" err="1" smtClean="0"/>
              <a:t>evaluation</a:t>
            </a:r>
            <a:r>
              <a:rPr lang="hu-HU" b="1" dirty="0" smtClean="0"/>
              <a:t> </a:t>
            </a:r>
            <a:r>
              <a:rPr lang="hu-HU" b="1" dirty="0" err="1" smtClean="0"/>
              <a:t>results</a:t>
            </a:r>
            <a:r>
              <a:rPr lang="hu-HU" b="1" dirty="0" smtClean="0"/>
              <a:t> </a:t>
            </a:r>
            <a:r>
              <a:rPr lang="hu-HU" b="1" dirty="0" err="1" smtClean="0"/>
              <a:t>for</a:t>
            </a:r>
            <a:r>
              <a:rPr lang="hu-HU" b="1" dirty="0" smtClean="0"/>
              <a:t> </a:t>
            </a:r>
            <a:r>
              <a:rPr lang="hu-HU" b="1" dirty="0" err="1" smtClean="0"/>
              <a:t>planners</a:t>
            </a:r>
            <a:endParaRPr lang="hu-HU" b="1" dirty="0" smtClean="0"/>
          </a:p>
          <a:p>
            <a:r>
              <a:rPr lang="hu-HU" dirty="0" err="1" smtClean="0"/>
              <a:t>Involvement</a:t>
            </a:r>
            <a:r>
              <a:rPr lang="hu-HU" dirty="0" smtClean="0"/>
              <a:t> of </a:t>
            </a:r>
            <a:r>
              <a:rPr lang="hu-HU" dirty="0" err="1" smtClean="0"/>
              <a:t>stakeholders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yearly</a:t>
            </a:r>
            <a:r>
              <a:rPr lang="hu-HU" dirty="0" smtClean="0"/>
              <a:t> </a:t>
            </a:r>
            <a:r>
              <a:rPr lang="hu-HU" b="1" dirty="0" err="1" smtClean="0"/>
              <a:t>review</a:t>
            </a:r>
            <a:r>
              <a:rPr lang="hu-HU" b="1" dirty="0" smtClean="0"/>
              <a:t> </a:t>
            </a:r>
            <a:r>
              <a:rPr lang="hu-HU" b="1" dirty="0" err="1" smtClean="0"/>
              <a:t>of</a:t>
            </a:r>
            <a:r>
              <a:rPr lang="hu-HU" b="1" dirty="0" smtClean="0"/>
              <a:t> </a:t>
            </a:r>
            <a:r>
              <a:rPr lang="hu-HU" b="1" dirty="0" err="1" smtClean="0"/>
              <a:t>the</a:t>
            </a:r>
            <a:r>
              <a:rPr lang="hu-HU" b="1" dirty="0" smtClean="0"/>
              <a:t> </a:t>
            </a:r>
            <a:r>
              <a:rPr lang="hu-HU" b="1" dirty="0" err="1" smtClean="0"/>
              <a:t>evaluation</a:t>
            </a:r>
            <a:r>
              <a:rPr lang="hu-HU" b="1" dirty="0" smtClean="0"/>
              <a:t> </a:t>
            </a:r>
            <a:r>
              <a:rPr lang="hu-HU" b="1" dirty="0" err="1" smtClean="0"/>
              <a:t>plan</a:t>
            </a:r>
            <a:endParaRPr lang="hu-HU" b="1" dirty="0" smtClean="0"/>
          </a:p>
          <a:p>
            <a:r>
              <a:rPr lang="hu-HU" b="1" dirty="0" err="1" smtClean="0"/>
              <a:t>Involve</a:t>
            </a:r>
            <a:r>
              <a:rPr lang="hu-HU" b="1" dirty="0" smtClean="0"/>
              <a:t> </a:t>
            </a:r>
            <a:r>
              <a:rPr lang="hu-HU" b="1" dirty="0" err="1" smtClean="0"/>
              <a:t>stakeholders</a:t>
            </a:r>
            <a:r>
              <a:rPr lang="hu-HU" b="1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discussion</a:t>
            </a:r>
            <a:r>
              <a:rPr lang="hu-HU" dirty="0" smtClean="0"/>
              <a:t> of </a:t>
            </a:r>
            <a:r>
              <a:rPr lang="hu-HU" dirty="0" err="1" smtClean="0"/>
              <a:t>the</a:t>
            </a:r>
            <a:r>
              <a:rPr lang="hu-HU" dirty="0" smtClean="0"/>
              <a:t> TOR, </a:t>
            </a:r>
            <a:r>
              <a:rPr lang="hu-HU" dirty="0" err="1" smtClean="0"/>
              <a:t>inception</a:t>
            </a:r>
            <a:r>
              <a:rPr lang="hu-HU" dirty="0" smtClean="0"/>
              <a:t> , </a:t>
            </a:r>
            <a:r>
              <a:rPr lang="hu-HU" dirty="0" err="1" smtClean="0"/>
              <a:t>interim</a:t>
            </a:r>
            <a:r>
              <a:rPr lang="hu-HU" dirty="0" smtClean="0"/>
              <a:t> and </a:t>
            </a:r>
            <a:r>
              <a:rPr lang="hu-HU" dirty="0" err="1" smtClean="0"/>
              <a:t>final</a:t>
            </a:r>
            <a:r>
              <a:rPr lang="hu-HU" dirty="0" smtClean="0"/>
              <a:t> </a:t>
            </a:r>
            <a:r>
              <a:rPr lang="hu-HU" dirty="0" err="1" smtClean="0"/>
              <a:t>evaluation</a:t>
            </a:r>
            <a:r>
              <a:rPr lang="hu-HU" dirty="0" smtClean="0"/>
              <a:t> </a:t>
            </a:r>
            <a:r>
              <a:rPr lang="hu-HU" dirty="0" err="1" smtClean="0"/>
              <a:t>report</a:t>
            </a:r>
            <a:endParaRPr lang="hu-HU" dirty="0" smtClean="0"/>
          </a:p>
          <a:p>
            <a:r>
              <a:rPr lang="hu-HU" b="1" dirty="0" err="1" smtClean="0"/>
              <a:t>Flexibility</a:t>
            </a:r>
            <a:r>
              <a:rPr lang="hu-HU" b="1" dirty="0" smtClean="0"/>
              <a:t> </a:t>
            </a:r>
            <a:r>
              <a:rPr lang="hu-HU" b="1" dirty="0" err="1" smtClean="0"/>
              <a:t>to</a:t>
            </a:r>
            <a:r>
              <a:rPr lang="hu-HU" b="1" dirty="0" smtClean="0"/>
              <a:t> </a:t>
            </a:r>
            <a:r>
              <a:rPr lang="hu-HU" b="1" dirty="0" err="1" smtClean="0"/>
              <a:t>include</a:t>
            </a:r>
            <a:r>
              <a:rPr lang="hu-HU" b="1" dirty="0" smtClean="0"/>
              <a:t> ad hoc </a:t>
            </a:r>
            <a:r>
              <a:rPr lang="hu-HU" b="1" dirty="0" err="1" smtClean="0"/>
              <a:t>tasks</a:t>
            </a:r>
            <a:r>
              <a:rPr lang="hu-HU" b="1" dirty="0" smtClean="0"/>
              <a:t> </a:t>
            </a:r>
            <a:r>
              <a:rPr lang="hu-HU" dirty="0" err="1" smtClean="0"/>
              <a:t>into</a:t>
            </a:r>
            <a:r>
              <a:rPr lang="hu-HU" dirty="0" smtClean="0"/>
              <a:t> an </a:t>
            </a:r>
            <a:r>
              <a:rPr lang="hu-HU" dirty="0" err="1" smtClean="0"/>
              <a:t>evaluation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err="1" smtClean="0"/>
              <a:t>planning</a:t>
            </a:r>
            <a:r>
              <a:rPr lang="hu-HU" dirty="0" smtClean="0"/>
              <a:t> </a:t>
            </a:r>
            <a:r>
              <a:rPr lang="hu-HU" dirty="0" err="1" smtClean="0"/>
              <a:t>purposes</a:t>
            </a:r>
            <a:r>
              <a:rPr lang="hu-HU" dirty="0" smtClean="0"/>
              <a:t>;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93252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Current</a:t>
            </a:r>
            <a:r>
              <a:rPr lang="hu-HU" dirty="0" smtClean="0"/>
              <a:t> </a:t>
            </a:r>
            <a:r>
              <a:rPr lang="hu-HU" dirty="0" err="1" smtClean="0"/>
              <a:t>challenges</a:t>
            </a:r>
            <a:r>
              <a:rPr lang="hu-HU" dirty="0" smtClean="0"/>
              <a:t> - </a:t>
            </a:r>
            <a:r>
              <a:rPr lang="hu-HU" dirty="0" err="1" smtClean="0"/>
              <a:t>solutions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800" b="1" dirty="0" err="1" smtClean="0">
                <a:solidFill>
                  <a:schemeClr val="tx2"/>
                </a:solidFill>
              </a:rPr>
              <a:t>Timing</a:t>
            </a:r>
            <a:r>
              <a:rPr lang="hu-HU" sz="2800" dirty="0" smtClean="0"/>
              <a:t>: At an </a:t>
            </a:r>
            <a:r>
              <a:rPr lang="hu-HU" sz="2800" b="1" dirty="0" err="1" smtClean="0"/>
              <a:t>early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phase</a:t>
            </a:r>
            <a:r>
              <a:rPr lang="hu-HU" sz="2800" b="1" dirty="0" smtClean="0"/>
              <a:t> of </a:t>
            </a:r>
            <a:r>
              <a:rPr lang="hu-HU" sz="2800" b="1" dirty="0" err="1" smtClean="0"/>
              <a:t>planning</a:t>
            </a:r>
            <a:r>
              <a:rPr lang="hu-HU" sz="2800" b="1" dirty="0" smtClean="0"/>
              <a:t> </a:t>
            </a:r>
            <a:r>
              <a:rPr lang="hu-HU" sz="2800" dirty="0" err="1" smtClean="0"/>
              <a:t>when</a:t>
            </a:r>
            <a:r>
              <a:rPr lang="hu-HU" sz="2800" dirty="0" smtClean="0"/>
              <a:t> policy </a:t>
            </a:r>
            <a:r>
              <a:rPr lang="hu-HU" sz="2800" dirty="0" err="1" smtClean="0"/>
              <a:t>decisions</a:t>
            </a:r>
            <a:r>
              <a:rPr lang="hu-HU" sz="2800" dirty="0" smtClean="0"/>
              <a:t> </a:t>
            </a:r>
            <a:r>
              <a:rPr lang="hu-HU" sz="2800" dirty="0" err="1" smtClean="0"/>
              <a:t>are</a:t>
            </a:r>
            <a:r>
              <a:rPr lang="hu-HU" sz="2800" dirty="0" smtClean="0"/>
              <a:t> </a:t>
            </a:r>
            <a:r>
              <a:rPr lang="hu-HU" sz="2800" dirty="0" err="1" smtClean="0"/>
              <a:t>not</a:t>
            </a:r>
            <a:r>
              <a:rPr lang="hu-HU" sz="2800" dirty="0" smtClean="0"/>
              <a:t> </a:t>
            </a:r>
            <a:r>
              <a:rPr lang="hu-HU" sz="2800" dirty="0" err="1" smtClean="0"/>
              <a:t>yet</a:t>
            </a:r>
            <a:r>
              <a:rPr lang="hu-HU" sz="2800" dirty="0" smtClean="0"/>
              <a:t> made - </a:t>
            </a:r>
            <a:r>
              <a:rPr lang="hu-HU" sz="2800" b="1" dirty="0" err="1" smtClean="0"/>
              <a:t>various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alternative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recommendations</a:t>
            </a:r>
            <a:r>
              <a:rPr lang="hu-HU" sz="2800" b="1" dirty="0" smtClean="0"/>
              <a:t> </a:t>
            </a:r>
            <a:r>
              <a:rPr lang="hu-HU" sz="2800" dirty="0" err="1" smtClean="0"/>
              <a:t>with</a:t>
            </a:r>
            <a:r>
              <a:rPr lang="hu-HU" sz="2800" dirty="0" smtClean="0"/>
              <a:t> </a:t>
            </a:r>
            <a:r>
              <a:rPr lang="hu-HU" sz="2800" dirty="0" err="1" smtClean="0"/>
              <a:t>findings</a:t>
            </a:r>
            <a:r>
              <a:rPr lang="hu-HU" sz="2800" dirty="0" smtClean="0"/>
              <a:t> and </a:t>
            </a:r>
            <a:r>
              <a:rPr lang="hu-HU" sz="2800" dirty="0" err="1" smtClean="0"/>
              <a:t>justification</a:t>
            </a:r>
            <a:endParaRPr lang="hu-HU" sz="2800" dirty="0" smtClean="0"/>
          </a:p>
          <a:p>
            <a:pPr marL="0" indent="0">
              <a:buNone/>
            </a:pPr>
            <a:endParaRPr lang="hu-HU" sz="2800" dirty="0" smtClean="0"/>
          </a:p>
          <a:p>
            <a:r>
              <a:rPr lang="hu-HU" sz="2800" b="1" dirty="0" err="1">
                <a:solidFill>
                  <a:schemeClr val="tx2"/>
                </a:solidFill>
              </a:rPr>
              <a:t>Deliverables</a:t>
            </a:r>
            <a:r>
              <a:rPr lang="hu-HU" sz="2800" b="1" dirty="0">
                <a:solidFill>
                  <a:schemeClr val="tx2"/>
                </a:solidFill>
              </a:rPr>
              <a:t>:</a:t>
            </a:r>
            <a:r>
              <a:rPr lang="hu-HU" sz="2800" b="1" dirty="0" smtClean="0"/>
              <a:t> A </a:t>
            </a:r>
            <a:r>
              <a:rPr lang="hu-HU" sz="2800" b="1" dirty="0" err="1" smtClean="0"/>
              <a:t>significant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number</a:t>
            </a:r>
            <a:r>
              <a:rPr lang="hu-HU" sz="2800" b="1" dirty="0" smtClean="0"/>
              <a:t> of </a:t>
            </a:r>
            <a:r>
              <a:rPr lang="hu-HU" sz="2800" b="1" dirty="0" err="1" smtClean="0"/>
              <a:t>critical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findings</a:t>
            </a:r>
            <a:r>
              <a:rPr lang="hu-HU" sz="2800" b="1" dirty="0" smtClean="0"/>
              <a:t> </a:t>
            </a:r>
            <a:r>
              <a:rPr lang="hu-HU" sz="2800" dirty="0" smtClean="0"/>
              <a:t>– </a:t>
            </a:r>
            <a:r>
              <a:rPr lang="hu-HU" sz="2800" dirty="0" err="1" smtClean="0"/>
              <a:t>recommendations</a:t>
            </a:r>
            <a:r>
              <a:rPr lang="hu-HU" sz="2800" dirty="0" smtClean="0"/>
              <a:t> </a:t>
            </a:r>
            <a:r>
              <a:rPr lang="hu-HU" sz="2800" dirty="0" err="1" smtClean="0"/>
              <a:t>structured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err="1" smtClean="0"/>
              <a:t>two</a:t>
            </a:r>
            <a:r>
              <a:rPr lang="hu-HU" sz="2800" dirty="0" smtClean="0"/>
              <a:t> </a:t>
            </a:r>
            <a:r>
              <a:rPr lang="hu-HU" sz="2800" dirty="0" err="1" smtClean="0"/>
              <a:t>different</a:t>
            </a:r>
            <a:r>
              <a:rPr lang="hu-HU" sz="2800" dirty="0" smtClean="0"/>
              <a:t> </a:t>
            </a:r>
            <a:r>
              <a:rPr lang="hu-HU" sz="2800" dirty="0" err="1" smtClean="0"/>
              <a:t>ways</a:t>
            </a:r>
            <a:r>
              <a:rPr lang="hu-HU" sz="2800" dirty="0" smtClean="0"/>
              <a:t>: </a:t>
            </a:r>
            <a:br>
              <a:rPr lang="hu-HU" sz="2800" dirty="0" smtClean="0"/>
            </a:br>
            <a:r>
              <a:rPr lang="hu-HU" sz="2800" dirty="0" smtClean="0"/>
              <a:t>- </a:t>
            </a:r>
            <a:r>
              <a:rPr lang="hu-HU" sz="2800" b="1" dirty="0" err="1" smtClean="0"/>
              <a:t>Executive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summary</a:t>
            </a:r>
            <a:r>
              <a:rPr lang="hu-HU" sz="2800" dirty="0" smtClean="0"/>
              <a:t> </a:t>
            </a:r>
            <a:r>
              <a:rPr lang="hu-HU" sz="2800" dirty="0" err="1" smtClean="0"/>
              <a:t>for</a:t>
            </a:r>
            <a:r>
              <a:rPr lang="hu-HU" sz="2800" dirty="0" smtClean="0"/>
              <a:t> </a:t>
            </a:r>
            <a:r>
              <a:rPr lang="hu-HU" sz="2800" dirty="0" err="1" smtClean="0"/>
              <a:t>key</a:t>
            </a:r>
            <a:r>
              <a:rPr lang="hu-HU" sz="2800" dirty="0" smtClean="0"/>
              <a:t> </a:t>
            </a:r>
            <a:r>
              <a:rPr lang="hu-HU" sz="2800" dirty="0" err="1" smtClean="0"/>
              <a:t>decision-maker</a:t>
            </a:r>
            <a:r>
              <a:rPr lang="hu-HU" sz="2800" dirty="0" smtClean="0"/>
              <a:t>: </a:t>
            </a:r>
            <a:r>
              <a:rPr lang="hu-HU" sz="2800" b="1" dirty="0" err="1" smtClean="0"/>
              <a:t>recommendations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for</a:t>
            </a:r>
            <a:r>
              <a:rPr lang="hu-HU" sz="2800" b="1" dirty="0" smtClean="0"/>
              <a:t> re-design </a:t>
            </a:r>
            <a:r>
              <a:rPr lang="hu-HU" sz="2800" b="1" dirty="0" err="1" smtClean="0"/>
              <a:t>dominate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the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structrure</a:t>
            </a:r>
            <a:r>
              <a:rPr lang="hu-HU" sz="2800" b="1" dirty="0" smtClean="0"/>
              <a:t> </a:t>
            </a:r>
            <a:r>
              <a:rPr lang="hu-HU" sz="2800" dirty="0" smtClean="0"/>
              <a:t>of </a:t>
            </a:r>
            <a:r>
              <a:rPr lang="hu-HU" sz="2800" dirty="0" err="1" smtClean="0"/>
              <a:t>the</a:t>
            </a:r>
            <a:r>
              <a:rPr lang="hu-HU" sz="2800" dirty="0" smtClean="0"/>
              <a:t> </a:t>
            </a:r>
            <a:r>
              <a:rPr lang="hu-HU" sz="2800" dirty="0" err="1" smtClean="0"/>
              <a:t>document</a:t>
            </a:r>
            <a:r>
              <a:rPr lang="hu-HU" sz="2800" dirty="0" smtClean="0"/>
              <a:t/>
            </a:r>
            <a:br>
              <a:rPr lang="hu-HU" sz="2800" dirty="0" smtClean="0"/>
            </a:br>
            <a:r>
              <a:rPr lang="hu-HU" sz="2800" dirty="0" smtClean="0"/>
              <a:t>- </a:t>
            </a:r>
            <a:r>
              <a:rPr lang="hu-HU" sz="2800" b="1" dirty="0" err="1" smtClean="0"/>
              <a:t>Report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for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general</a:t>
            </a:r>
            <a:r>
              <a:rPr lang="hu-HU" sz="2800" b="1" dirty="0"/>
              <a:t> </a:t>
            </a:r>
            <a:r>
              <a:rPr lang="hu-HU" sz="2800" dirty="0" err="1" smtClean="0"/>
              <a:t>use</a:t>
            </a:r>
            <a:r>
              <a:rPr lang="hu-HU" sz="2800" dirty="0" smtClean="0"/>
              <a:t> – </a:t>
            </a:r>
            <a:r>
              <a:rPr lang="hu-HU" sz="2800" b="1" dirty="0" err="1" smtClean="0"/>
              <a:t>findings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focus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on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both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good</a:t>
            </a:r>
            <a:r>
              <a:rPr lang="hu-HU" sz="2800" b="1" dirty="0" smtClean="0"/>
              <a:t> </a:t>
            </a:r>
            <a:r>
              <a:rPr lang="hu-HU" sz="2800" b="1" dirty="0" err="1" smtClean="0"/>
              <a:t>practices</a:t>
            </a:r>
            <a:r>
              <a:rPr lang="hu-HU" sz="2800" b="1" dirty="0" smtClean="0"/>
              <a:t> and </a:t>
            </a:r>
            <a:r>
              <a:rPr lang="hu-HU" sz="2800" b="1" dirty="0" err="1" smtClean="0"/>
              <a:t>issues</a:t>
            </a:r>
            <a:r>
              <a:rPr lang="hu-HU" sz="2800" b="1" dirty="0" smtClean="0"/>
              <a:t> </a:t>
            </a:r>
            <a:r>
              <a:rPr lang="hu-HU" sz="2800" dirty="0" err="1" smtClean="0"/>
              <a:t>needing</a:t>
            </a:r>
            <a:r>
              <a:rPr lang="hu-HU" sz="2800" dirty="0" smtClean="0"/>
              <a:t> a re-design 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1561985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Involve</a:t>
            </a:r>
            <a:r>
              <a:rPr lang="hu-HU" dirty="0" smtClean="0"/>
              <a:t> </a:t>
            </a:r>
            <a:r>
              <a:rPr lang="hu-HU" dirty="0" err="1" smtClean="0"/>
              <a:t>stakeholders</a:t>
            </a:r>
            <a:endParaRPr lang="hu-HU" dirty="0"/>
          </a:p>
        </p:txBody>
      </p:sp>
      <p:pic>
        <p:nvPicPr>
          <p:cNvPr id="4" name="Tartalom helye 3" descr="Image result for round table meeti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894" y="1566540"/>
            <a:ext cx="5556559" cy="4608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326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Involving</a:t>
            </a:r>
            <a:r>
              <a:rPr lang="hu-HU" dirty="0" smtClean="0"/>
              <a:t> </a:t>
            </a:r>
            <a:r>
              <a:rPr lang="hu-HU" dirty="0" err="1" smtClean="0"/>
              <a:t>stakeholders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2598" y="1278508"/>
            <a:ext cx="10971372" cy="463387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u-HU" dirty="0" smtClean="0"/>
          </a:p>
          <a:p>
            <a:pPr marL="0" indent="0" algn="ctr">
              <a:buNone/>
            </a:pPr>
            <a:r>
              <a:rPr lang="hu-HU" sz="3000" b="1" dirty="0" smtClean="0"/>
              <a:t>INVOLVEMENT</a:t>
            </a:r>
            <a:r>
              <a:rPr lang="hu-HU" sz="3000" dirty="0" smtClean="0"/>
              <a:t> of </a:t>
            </a:r>
            <a:r>
              <a:rPr lang="hu-HU" sz="3000" dirty="0" err="1" smtClean="0"/>
              <a:t>relevant</a:t>
            </a:r>
            <a:r>
              <a:rPr lang="hu-HU" sz="3000" dirty="0" smtClean="0"/>
              <a:t> </a:t>
            </a:r>
            <a:r>
              <a:rPr lang="hu-HU" sz="3000" dirty="0" err="1" smtClean="0"/>
              <a:t>stakeholders</a:t>
            </a:r>
            <a:r>
              <a:rPr lang="hu-HU" sz="3000" dirty="0" smtClean="0"/>
              <a:t> is </a:t>
            </a:r>
            <a:r>
              <a:rPr lang="hu-HU" sz="3000" dirty="0" err="1" smtClean="0"/>
              <a:t>crucial</a:t>
            </a:r>
            <a:endParaRPr lang="hu-HU" sz="3000" dirty="0"/>
          </a:p>
          <a:p>
            <a:pPr marL="0" indent="0" algn="ctr">
              <a:buNone/>
            </a:pPr>
            <a:r>
              <a:rPr lang="hu-HU" sz="3000" dirty="0" smtClean="0"/>
              <a:t> (</a:t>
            </a:r>
            <a:r>
              <a:rPr lang="hu-HU" sz="3000" dirty="0" err="1" smtClean="0"/>
              <a:t>good</a:t>
            </a:r>
            <a:r>
              <a:rPr lang="hu-HU" sz="3000" dirty="0" smtClean="0"/>
              <a:t> </a:t>
            </a:r>
            <a:r>
              <a:rPr lang="hu-HU" sz="3000" dirty="0" err="1" smtClean="0"/>
              <a:t>cooperation</a:t>
            </a:r>
            <a:r>
              <a:rPr lang="hu-HU" sz="3000" dirty="0" smtClean="0"/>
              <a:t> </a:t>
            </a:r>
            <a:r>
              <a:rPr lang="hu-HU" sz="3000" dirty="0" err="1" smtClean="0"/>
              <a:t>between</a:t>
            </a:r>
            <a:r>
              <a:rPr lang="hu-HU" sz="3000" dirty="0" smtClean="0"/>
              <a:t> Project management and </a:t>
            </a:r>
            <a:r>
              <a:rPr lang="hu-HU" sz="3000" dirty="0" err="1" smtClean="0"/>
              <a:t>policy-makers</a:t>
            </a:r>
            <a:r>
              <a:rPr lang="hu-HU" sz="3000" dirty="0" smtClean="0"/>
              <a:t>, </a:t>
            </a:r>
            <a:r>
              <a:rPr lang="hu-HU" sz="3000" dirty="0" err="1" smtClean="0"/>
              <a:t>MAs</a:t>
            </a:r>
            <a:r>
              <a:rPr lang="hu-HU" sz="3000" dirty="0" smtClean="0"/>
              <a:t>, monitoring </a:t>
            </a:r>
            <a:r>
              <a:rPr lang="hu-HU" sz="3000" dirty="0" err="1" smtClean="0"/>
              <a:t>committees</a:t>
            </a:r>
            <a:r>
              <a:rPr lang="hu-HU" sz="3000" dirty="0" smtClean="0"/>
              <a:t>)</a:t>
            </a:r>
          </a:p>
          <a:p>
            <a:pPr marL="0" indent="0">
              <a:buNone/>
            </a:pPr>
            <a:endParaRPr lang="hu-HU" sz="3000" dirty="0" smtClean="0"/>
          </a:p>
          <a:p>
            <a:pPr marL="0" indent="0">
              <a:buNone/>
            </a:pPr>
            <a:r>
              <a:rPr lang="hu-HU" sz="3000" dirty="0" smtClean="0"/>
              <a:t>The </a:t>
            </a:r>
            <a:r>
              <a:rPr lang="hu-HU" sz="3000" b="1" dirty="0" err="1" smtClean="0"/>
              <a:t>better</a:t>
            </a:r>
            <a:r>
              <a:rPr lang="hu-HU" sz="3000" b="1" dirty="0" smtClean="0"/>
              <a:t> and </a:t>
            </a:r>
            <a:r>
              <a:rPr lang="hu-HU" sz="3000" b="1" dirty="0" err="1" smtClean="0"/>
              <a:t>earlier</a:t>
            </a:r>
            <a:r>
              <a:rPr lang="hu-HU" sz="3000" b="1" dirty="0" smtClean="0"/>
              <a:t> </a:t>
            </a:r>
            <a:r>
              <a:rPr lang="hu-HU" sz="3000" b="1" dirty="0" err="1" smtClean="0"/>
              <a:t>stakeholders</a:t>
            </a:r>
            <a:r>
              <a:rPr lang="hu-HU" sz="3000" b="1" dirty="0" smtClean="0"/>
              <a:t> </a:t>
            </a:r>
            <a:r>
              <a:rPr lang="hu-HU" sz="3000" b="1" dirty="0" err="1" smtClean="0"/>
              <a:t>are</a:t>
            </a:r>
            <a:r>
              <a:rPr lang="hu-HU" sz="3000" b="1" dirty="0" smtClean="0"/>
              <a:t> INVOLVED </a:t>
            </a:r>
            <a:r>
              <a:rPr lang="hu-HU" sz="3000" dirty="0" smtClean="0"/>
              <a:t>– </a:t>
            </a:r>
            <a:r>
              <a:rPr lang="hu-HU" sz="3000" dirty="0" err="1" smtClean="0"/>
              <a:t>the</a:t>
            </a:r>
            <a:r>
              <a:rPr lang="hu-HU" sz="3000" dirty="0" smtClean="0"/>
              <a:t> </a:t>
            </a:r>
            <a:r>
              <a:rPr lang="hu-HU" sz="3000" b="1" dirty="0" smtClean="0"/>
              <a:t>more </a:t>
            </a:r>
            <a:r>
              <a:rPr lang="hu-HU" sz="3000" b="1" dirty="0" err="1" smtClean="0"/>
              <a:t>evaluation</a:t>
            </a:r>
            <a:r>
              <a:rPr lang="hu-HU" sz="3000" b="1" dirty="0" smtClean="0"/>
              <a:t> </a:t>
            </a:r>
            <a:r>
              <a:rPr lang="hu-HU" sz="3000" b="1" dirty="0" err="1" smtClean="0"/>
              <a:t>recommendations</a:t>
            </a:r>
            <a:r>
              <a:rPr lang="hu-HU" sz="3000" b="1" dirty="0" smtClean="0"/>
              <a:t> </a:t>
            </a:r>
            <a:r>
              <a:rPr lang="hu-HU" sz="3000" b="1" dirty="0" err="1" smtClean="0"/>
              <a:t>are</a:t>
            </a:r>
            <a:r>
              <a:rPr lang="hu-HU" sz="3000" b="1" dirty="0" smtClean="0"/>
              <a:t> </a:t>
            </a:r>
            <a:r>
              <a:rPr lang="hu-HU" sz="3000" b="1" dirty="0" err="1" smtClean="0"/>
              <a:t>accepted</a:t>
            </a:r>
            <a:r>
              <a:rPr lang="hu-HU" sz="3000" b="1" dirty="0" smtClean="0"/>
              <a:t>, </a:t>
            </a:r>
            <a:r>
              <a:rPr lang="hu-HU" sz="3000" b="1" dirty="0" err="1" smtClean="0"/>
              <a:t>used</a:t>
            </a:r>
            <a:r>
              <a:rPr lang="hu-HU" sz="3000" dirty="0" smtClean="0"/>
              <a:t> </a:t>
            </a:r>
            <a:r>
              <a:rPr lang="hu-HU" sz="3000" dirty="0" err="1" smtClean="0"/>
              <a:t>in</a:t>
            </a:r>
            <a:r>
              <a:rPr lang="hu-HU" sz="3000" dirty="0" smtClean="0"/>
              <a:t> </a:t>
            </a:r>
            <a:r>
              <a:rPr lang="hu-HU" sz="3000" dirty="0" err="1" smtClean="0"/>
              <a:t>planning</a:t>
            </a:r>
            <a:r>
              <a:rPr lang="hu-HU" sz="3000" dirty="0" smtClean="0"/>
              <a:t>, </a:t>
            </a:r>
            <a:r>
              <a:rPr lang="hu-HU" sz="3000" dirty="0" err="1" smtClean="0"/>
              <a:t>implementing</a:t>
            </a:r>
            <a:r>
              <a:rPr lang="hu-HU" sz="3000" dirty="0" smtClean="0"/>
              <a:t> of </a:t>
            </a:r>
            <a:r>
              <a:rPr lang="hu-HU" sz="3000" dirty="0" err="1" smtClean="0"/>
              <a:t>programmes</a:t>
            </a:r>
            <a:r>
              <a:rPr lang="hu-HU" sz="3000" dirty="0" smtClean="0"/>
              <a:t>.</a:t>
            </a:r>
            <a:endParaRPr lang="hu-HU" sz="3000" dirty="0"/>
          </a:p>
        </p:txBody>
      </p:sp>
    </p:spTree>
    <p:extLst>
      <p:ext uri="{BB962C8B-B14F-4D97-AF65-F5344CB8AC3E}">
        <p14:creationId xmlns:p14="http://schemas.microsoft.com/office/powerpoint/2010/main" val="251937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Project </a:t>
            </a:r>
            <a:r>
              <a:rPr lang="hu-HU" dirty="0" err="1" smtClean="0"/>
              <a:t>Steering</a:t>
            </a:r>
            <a:r>
              <a:rPr lang="hu-HU" dirty="0" smtClean="0"/>
              <a:t> </a:t>
            </a:r>
            <a:r>
              <a:rPr lang="hu-HU" dirty="0" err="1" smtClean="0"/>
              <a:t>Committee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910629" y="1638353"/>
            <a:ext cx="10670263" cy="463387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3200" dirty="0" err="1" smtClean="0"/>
              <a:t>To</a:t>
            </a:r>
            <a:r>
              <a:rPr lang="hu-HU" sz="3200" dirty="0" smtClean="0"/>
              <a:t> </a:t>
            </a:r>
            <a:r>
              <a:rPr lang="hu-HU" sz="3200" dirty="0" err="1" smtClean="0"/>
              <a:t>ensure</a:t>
            </a:r>
            <a:r>
              <a:rPr lang="hu-HU" sz="3200" dirty="0" smtClean="0"/>
              <a:t> </a:t>
            </a:r>
            <a:r>
              <a:rPr lang="hu-HU" sz="3200" dirty="0" err="1" smtClean="0"/>
              <a:t>this</a:t>
            </a:r>
            <a:r>
              <a:rPr lang="hu-HU" sz="3200" dirty="0" smtClean="0"/>
              <a:t> </a:t>
            </a:r>
            <a:r>
              <a:rPr lang="hu-HU" sz="3200" dirty="0" err="1" smtClean="0"/>
              <a:t>involvement</a:t>
            </a:r>
            <a:r>
              <a:rPr lang="hu-HU" sz="3200" dirty="0" smtClean="0"/>
              <a:t> :</a:t>
            </a:r>
          </a:p>
          <a:p>
            <a:r>
              <a:rPr lang="hu-HU" sz="3200" dirty="0" err="1" smtClean="0"/>
              <a:t>we</a:t>
            </a:r>
            <a:r>
              <a:rPr lang="hu-HU" sz="3200" dirty="0" smtClean="0"/>
              <a:t> </a:t>
            </a:r>
            <a:r>
              <a:rPr lang="hu-HU" sz="3200" dirty="0" err="1" smtClean="0"/>
              <a:t>invite</a:t>
            </a:r>
            <a:r>
              <a:rPr lang="hu-HU" sz="3200" dirty="0" smtClean="0"/>
              <a:t> </a:t>
            </a:r>
            <a:r>
              <a:rPr lang="hu-HU" sz="3200" dirty="0" err="1" smtClean="0"/>
              <a:t>policy-makers</a:t>
            </a:r>
            <a:r>
              <a:rPr lang="hu-HU" sz="3200" dirty="0" smtClean="0"/>
              <a:t>, </a:t>
            </a:r>
            <a:r>
              <a:rPr lang="hu-HU" sz="3200" dirty="0" err="1" smtClean="0"/>
              <a:t>MAs</a:t>
            </a:r>
            <a:r>
              <a:rPr lang="hu-HU" sz="3200" dirty="0" smtClean="0"/>
              <a:t>, MC </a:t>
            </a:r>
            <a:r>
              <a:rPr lang="hu-HU" sz="3200" dirty="0" err="1" smtClean="0"/>
              <a:t>members</a:t>
            </a:r>
            <a:r>
              <a:rPr lang="hu-HU" sz="3200" dirty="0" smtClean="0"/>
              <a:t> </a:t>
            </a:r>
            <a:r>
              <a:rPr lang="hu-HU" sz="3200" dirty="0" err="1" smtClean="0"/>
              <a:t>into</a:t>
            </a:r>
            <a:r>
              <a:rPr lang="hu-HU" sz="3200" dirty="0" smtClean="0"/>
              <a:t> </a:t>
            </a:r>
            <a:r>
              <a:rPr lang="hu-HU" sz="3200" dirty="0" err="1" smtClean="0"/>
              <a:t>the</a:t>
            </a:r>
            <a:r>
              <a:rPr lang="hu-HU" sz="3200" dirty="0" smtClean="0"/>
              <a:t> </a:t>
            </a:r>
            <a:r>
              <a:rPr lang="hu-HU" sz="3200" b="1" dirty="0" smtClean="0"/>
              <a:t>Project </a:t>
            </a:r>
            <a:r>
              <a:rPr lang="hu-HU" sz="3200" b="1" dirty="0" err="1" smtClean="0"/>
              <a:t>Steering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Committees</a:t>
            </a:r>
            <a:r>
              <a:rPr lang="hu-HU" sz="3200" b="1" dirty="0" smtClean="0"/>
              <a:t> </a:t>
            </a:r>
            <a:r>
              <a:rPr lang="hu-HU" sz="3200" dirty="0" smtClean="0"/>
              <a:t>of </a:t>
            </a:r>
            <a:r>
              <a:rPr lang="hu-HU" sz="3200" dirty="0" err="1" smtClean="0"/>
              <a:t>evaluations</a:t>
            </a:r>
            <a:endParaRPr lang="hu-HU" sz="3200" dirty="0" smtClean="0"/>
          </a:p>
          <a:p>
            <a:endParaRPr lang="hu-HU" sz="3200" dirty="0"/>
          </a:p>
          <a:p>
            <a:pPr marL="0" indent="0">
              <a:buNone/>
            </a:pPr>
            <a:r>
              <a:rPr lang="hu-HU" sz="3200" dirty="0" smtClean="0"/>
              <a:t>MC </a:t>
            </a:r>
            <a:r>
              <a:rPr lang="hu-HU" sz="3200" dirty="0" err="1" smtClean="0"/>
              <a:t>members</a:t>
            </a:r>
            <a:r>
              <a:rPr lang="hu-HU" sz="3200" dirty="0" smtClean="0"/>
              <a:t>’ </a:t>
            </a:r>
            <a:r>
              <a:rPr lang="hu-HU" sz="3200" dirty="0" err="1" smtClean="0"/>
              <a:t>participation</a:t>
            </a:r>
            <a:r>
              <a:rPr lang="hu-HU" sz="3200" dirty="0" smtClean="0"/>
              <a:t>:</a:t>
            </a:r>
          </a:p>
          <a:p>
            <a:r>
              <a:rPr lang="hu-HU" sz="3200" b="1" dirty="0" err="1" smtClean="0"/>
              <a:t>widens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the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scope</a:t>
            </a:r>
            <a:r>
              <a:rPr lang="hu-HU" sz="3200" b="1" dirty="0" smtClean="0"/>
              <a:t> of </a:t>
            </a:r>
            <a:r>
              <a:rPr lang="hu-HU" sz="3200" b="1" dirty="0" err="1" smtClean="0"/>
              <a:t>the</a:t>
            </a:r>
            <a:r>
              <a:rPr lang="hu-HU" sz="3200" b="1" dirty="0" smtClean="0"/>
              <a:t> </a:t>
            </a:r>
            <a:r>
              <a:rPr lang="hu-HU" sz="3200" b="1" dirty="0" err="1" smtClean="0"/>
              <a:t>evaluation</a:t>
            </a:r>
            <a:r>
              <a:rPr lang="hu-HU" sz="3200" b="1" dirty="0" smtClean="0"/>
              <a:t> </a:t>
            </a:r>
            <a:r>
              <a:rPr lang="hu-HU" sz="3200" dirty="0" smtClean="0"/>
              <a:t>– </a:t>
            </a:r>
            <a:r>
              <a:rPr lang="hu-HU" sz="3200" dirty="0" err="1" smtClean="0"/>
              <a:t>but</a:t>
            </a:r>
            <a:r>
              <a:rPr lang="hu-HU" sz="3200" dirty="0" smtClean="0"/>
              <a:t> </a:t>
            </a:r>
            <a:r>
              <a:rPr lang="hu-HU" sz="3200" dirty="0" err="1" smtClean="0"/>
              <a:t>it</a:t>
            </a:r>
            <a:r>
              <a:rPr lang="hu-HU" sz="3200" dirty="0" smtClean="0"/>
              <a:t> </a:t>
            </a:r>
            <a:r>
              <a:rPr lang="hu-HU" sz="3200" dirty="0" err="1" smtClean="0"/>
              <a:t>results</a:t>
            </a:r>
            <a:r>
              <a:rPr lang="hu-HU" sz="3200" dirty="0" smtClean="0"/>
              <a:t> </a:t>
            </a:r>
            <a:r>
              <a:rPr lang="hu-HU" sz="3200" dirty="0" err="1" smtClean="0"/>
              <a:t>in</a:t>
            </a:r>
            <a:r>
              <a:rPr lang="hu-HU" sz="3200" dirty="0" smtClean="0"/>
              <a:t> </a:t>
            </a:r>
            <a:r>
              <a:rPr lang="hu-HU" sz="3200" dirty="0" err="1" smtClean="0"/>
              <a:t>longer</a:t>
            </a:r>
            <a:r>
              <a:rPr lang="hu-HU" sz="3200" dirty="0" smtClean="0"/>
              <a:t> </a:t>
            </a:r>
            <a:r>
              <a:rPr lang="hu-HU" sz="3200" dirty="0" err="1" smtClean="0"/>
              <a:t>discussion</a:t>
            </a:r>
            <a:r>
              <a:rPr lang="hu-HU" sz="3200" dirty="0" smtClean="0"/>
              <a:t> </a:t>
            </a:r>
            <a:r>
              <a:rPr lang="hu-HU" sz="3200" dirty="0" err="1" smtClean="0"/>
              <a:t>time</a:t>
            </a:r>
            <a:r>
              <a:rPr lang="hu-HU" sz="3200" dirty="0" smtClean="0"/>
              <a:t>!</a:t>
            </a:r>
          </a:p>
          <a:p>
            <a:r>
              <a:rPr lang="hu-HU" sz="3200" b="1" dirty="0" err="1" smtClean="0"/>
              <a:t>Adds</a:t>
            </a:r>
            <a:r>
              <a:rPr lang="hu-HU" sz="3200" b="1" dirty="0" smtClean="0"/>
              <a:t> extra </a:t>
            </a:r>
            <a:r>
              <a:rPr lang="hu-HU" sz="3200" b="1" dirty="0" err="1" smtClean="0"/>
              <a:t>value</a:t>
            </a:r>
            <a:r>
              <a:rPr lang="hu-HU" sz="3200" b="1" dirty="0" smtClean="0"/>
              <a:t> </a:t>
            </a:r>
            <a:r>
              <a:rPr lang="hu-HU" sz="3200" dirty="0" err="1" smtClean="0"/>
              <a:t>to</a:t>
            </a:r>
            <a:r>
              <a:rPr lang="hu-HU" sz="3200" dirty="0" smtClean="0"/>
              <a:t> </a:t>
            </a:r>
            <a:r>
              <a:rPr lang="hu-HU" sz="3200" dirty="0" err="1" smtClean="0"/>
              <a:t>the</a:t>
            </a:r>
            <a:r>
              <a:rPr lang="hu-HU" sz="3200" dirty="0" smtClean="0"/>
              <a:t> </a:t>
            </a:r>
            <a:r>
              <a:rPr lang="hu-HU" sz="3200" dirty="0" err="1" smtClean="0"/>
              <a:t>evaluation</a:t>
            </a:r>
            <a:endParaRPr lang="hu-HU" sz="3200" dirty="0" smtClean="0"/>
          </a:p>
          <a:p>
            <a:r>
              <a:rPr lang="hu-HU" sz="3200" dirty="0" err="1" smtClean="0"/>
              <a:t>Strengthens</a:t>
            </a:r>
            <a:r>
              <a:rPr lang="hu-HU" sz="3200" dirty="0" smtClean="0"/>
              <a:t> </a:t>
            </a:r>
            <a:r>
              <a:rPr lang="hu-HU" sz="3200" b="1" dirty="0" err="1" smtClean="0"/>
              <a:t>partnership</a:t>
            </a:r>
            <a:endParaRPr lang="hu-HU" sz="3200" b="1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53710841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v03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nok V_04</Template>
  <TotalTime>1043</TotalTime>
  <Words>1100</Words>
  <Application>Microsoft Office PowerPoint</Application>
  <PresentationFormat>Vlastní</PresentationFormat>
  <Paragraphs>148</Paragraphs>
  <Slides>27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Šablona v03</vt:lpstr>
      <vt:lpstr>Communication of evaluation results –  the case study of Hungary</vt:lpstr>
      <vt:lpstr>    OUR POSITION</vt:lpstr>
      <vt:lpstr>HOW TO COMMUNICATE EVALUATIONS EFFECTIVELY?</vt:lpstr>
      <vt:lpstr>Communication should be timely</vt:lpstr>
      <vt:lpstr>Timeliness – challenges &amp; solutions </vt:lpstr>
      <vt:lpstr>Current challenges - solutions</vt:lpstr>
      <vt:lpstr>Involve stakeholders</vt:lpstr>
      <vt:lpstr>Involving stakeholders </vt:lpstr>
      <vt:lpstr>Project Steering Committee</vt:lpstr>
      <vt:lpstr>What are stakeholders supposed to do?</vt:lpstr>
      <vt:lpstr>Prepare stakeholders for the evaluation work</vt:lpstr>
      <vt:lpstr>The way we carry out an evaluation project</vt:lpstr>
      <vt:lpstr>Good evaluation deliverables:  Evaluation Report, Executive Summary, PPT presentation </vt:lpstr>
      <vt:lpstr>Evaluation deliverables</vt:lpstr>
      <vt:lpstr>Requirements for evaluators on deliverables</vt:lpstr>
      <vt:lpstr>General requirements for evaluators</vt:lpstr>
      <vt:lpstr>The main report</vt:lpstr>
      <vt:lpstr>Finding – Conclusion - Recommendation</vt:lpstr>
      <vt:lpstr>A grid for presenting findings, conclusions and recommendations</vt:lpstr>
      <vt:lpstr>Executive summary – key parameters</vt:lpstr>
      <vt:lpstr>Executive summary – typical structure </vt:lpstr>
      <vt:lpstr>Power Point Presentation - Key parameters of the PPT</vt:lpstr>
      <vt:lpstr>Typical PPT structure </vt:lpstr>
      <vt:lpstr>Power Point Presentation - suggestions</vt:lpstr>
      <vt:lpstr>Power Point Presentation</vt:lpstr>
      <vt:lpstr>8th International Evaluation &amp; Monitoring Conference              21-22 November 2019, Budapest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Zemek</dc:creator>
  <cp:lastModifiedBy>uzivatel</cp:lastModifiedBy>
  <cp:revision>70</cp:revision>
  <dcterms:created xsi:type="dcterms:W3CDTF">2016-10-27T13:52:08Z</dcterms:created>
  <dcterms:modified xsi:type="dcterms:W3CDTF">2019-10-24T09:15:09Z</dcterms:modified>
</cp:coreProperties>
</file>